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EF453-89F5-48E7-BFD8-AD40BA66597B}" type="datetimeFigureOut">
              <a:rPr lang="et-EE" smtClean="0"/>
              <a:t>15.09.2015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18A10-FE59-4EE6-9C68-08B82BC8823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1060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Absoluutse vaesuse määr näitab isikute osakaalu, kelle ekvivalentnetosissetulek on absoluutse vaesuse piirist madalam.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8A10-FE59-4EE6-9C68-08B82BC88233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111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otsmin_3lovi_es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261938"/>
            <a:ext cx="28813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2866" y="2130425"/>
            <a:ext cx="7772400" cy="1470025"/>
          </a:xfrm>
        </p:spPr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r>
              <a:rPr lang="et-EE" smtClean="0"/>
              <a:t>Muutke pealkirja laadi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866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Roboto Regular"/>
                <a:cs typeface="Roboto Regular"/>
              </a:defRPr>
            </a:lvl1pPr>
          </a:lstStyle>
          <a:p>
            <a:pPr>
              <a:defRPr/>
            </a:pPr>
            <a:fld id="{7424AD65-0CA7-42D3-B37F-2A2BDCBE382E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oboto Regular"/>
                <a:cs typeface="Roboto Regular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419A-FCF0-4A0F-A2BF-8720EFA078BA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89039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0E19-D733-4CCC-B057-07DCCC35B217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C952B-50AF-4DF7-BC1A-56A882285448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45855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992A-8C40-4CD1-A5C5-703532D10D4A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A25A0-0723-43EB-9264-CCC2345B37D3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69994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01C1E-4120-4752-B563-49E46F2EB053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CFC29-8414-4C2B-89D1-D3C90746C3A0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35453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1E56-A10F-41F1-AAEA-009A724BB801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E88C-B39E-4BCE-B788-309ABA335D85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4912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56F2-2BE0-4C3F-B3DA-A135C2824635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07093-857A-4D60-81EF-9A475C77E2AA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04116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46AF-7704-4690-8A68-92E52481E27E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78F45-08B8-4455-9F18-FF62761EC495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98444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540B-D1E5-4F60-9D5E-9DEE8369E997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3D86C-95E8-439A-AA3C-1B1D92CC0F8D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55379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D7C0-B015-4B1B-8BFD-0C966A45284F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4FF47-AE27-45C2-8F71-8BCBC070F690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66252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94D44-1202-4DA1-A22B-75CF7B3945AA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20484-09DB-4E45-A428-414F5C9D2E8E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64458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8423-3001-4212-95B3-5ED92D1926F8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D521D-BEA1-424F-B42A-20ABF0F0B136}" type="slidenum">
              <a:rPr lang="en-GB" altLang="et-EE"/>
              <a:pPr/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87755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pealkirja laadi</a:t>
            </a:r>
            <a:endParaRPr lang="en-GB" altLang="et-E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teksti laade</a:t>
            </a:r>
          </a:p>
          <a:p>
            <a:pPr lvl="1"/>
            <a:r>
              <a:rPr lang="et-EE" altLang="et-EE" smtClean="0"/>
              <a:t>Teine tase</a:t>
            </a:r>
          </a:p>
          <a:p>
            <a:pPr lvl="2"/>
            <a:r>
              <a:rPr lang="et-EE" altLang="et-EE" smtClean="0"/>
              <a:t>Kolmas tase</a:t>
            </a:r>
          </a:p>
          <a:p>
            <a:pPr lvl="3"/>
            <a:r>
              <a:rPr lang="et-EE" altLang="et-EE" smtClean="0"/>
              <a:t>Neljas tase</a:t>
            </a:r>
          </a:p>
          <a:p>
            <a:pPr lvl="4"/>
            <a:r>
              <a:rPr lang="et-EE" altLang="et-EE" smtClean="0"/>
              <a:t>Viies tase</a:t>
            </a:r>
            <a:endParaRPr lang="en-GB" alt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pPr>
              <a:defRPr/>
            </a:pPr>
            <a:fld id="{994F8F3A-2E9D-4E4A-B6DF-D96934430431}" type="datetimeFigureOut">
              <a:rPr lang="en-US"/>
              <a:pPr>
                <a:defRPr/>
              </a:pPr>
              <a:t>9/15/2015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Roboto Regular" panose="02000000000000000000" pitchFamily="2" charset="0"/>
                <a:ea typeface="Roboto Regular" panose="02000000000000000000" pitchFamily="2" charset="0"/>
                <a:cs typeface="Roboto Regular" panose="02000000000000000000" pitchFamily="2" charset="0"/>
              </a:defRPr>
            </a:lvl1pPr>
          </a:lstStyle>
          <a:p>
            <a:fld id="{DBCDDB27-4739-4D8C-A927-236F09433519}" type="slidenum">
              <a:rPr lang="en-GB" altLang="et-EE"/>
              <a:pPr/>
              <a:t>‹#›</a:t>
            </a:fld>
            <a:endParaRPr lang="en-GB" alt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Regular" panose="02000000000000000000" pitchFamily="2" charset="0"/>
          <a:ea typeface="Roboto Regular" panose="02000000000000000000" pitchFamily="2" charset="0"/>
          <a:cs typeface="Roboto Regular" panose="02000000000000000000" pitchFamily="2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Roboto Regular"/>
          <a:ea typeface="Roboto Regular" panose="02000000000000000000" pitchFamily="2" charset="0"/>
          <a:cs typeface="Robo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22338" y="2130425"/>
            <a:ext cx="7772400" cy="1470025"/>
          </a:xfrm>
        </p:spPr>
        <p:txBody>
          <a:bodyPr/>
          <a:lstStyle/>
          <a:p>
            <a:r>
              <a:rPr lang="et-EE" altLang="et-EE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Peking+20: Eesti olulisemad arengud ja väljakutsed</a:t>
            </a:r>
            <a:endParaRPr lang="en-GB" altLang="et-EE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338" y="3886200"/>
            <a:ext cx="6400800" cy="175260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t-EE" sz="1200" dirty="0" smtClean="0">
                <a:ea typeface="+mn-ea"/>
              </a:rPr>
              <a:t>Käthlin Sander</a:t>
            </a:r>
          </a:p>
          <a:p>
            <a:pPr algn="r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/>
              <a:buNone/>
              <a:defRPr/>
            </a:pPr>
            <a:r>
              <a:rPr lang="et-EE" sz="1200" dirty="0" smtClean="0">
                <a:ea typeface="+mn-ea"/>
              </a:rPr>
              <a:t>Võrdsuspoliitikate osakond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 </a:t>
            </a:r>
            <a:r>
              <a:rPr lang="et-EE" altLang="et-EE" sz="3200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Esimesed 10 aastat: 1995-2005</a:t>
            </a:r>
            <a:endParaRPr lang="en-GB" altLang="et-EE" sz="32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89414" y="1417638"/>
            <a:ext cx="8229600" cy="4525963"/>
          </a:xfrm>
        </p:spPr>
        <p:txBody>
          <a:bodyPr/>
          <a:lstStyle/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n-GB" altLang="et-EE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9262" y="3859357"/>
            <a:ext cx="671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1996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7140706" y="388194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2004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112138" y="4378951"/>
            <a:ext cx="91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                                                                                                                                                                                  </a:t>
            </a:r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912890" y="3068154"/>
            <a:ext cx="1256371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Soolise </a:t>
            </a:r>
          </a:p>
          <a:p>
            <a:pPr algn="ctr"/>
            <a:r>
              <a:rPr lang="et-EE" sz="1200" dirty="0" smtClean="0"/>
              <a:t>võrdõiguslikkuse </a:t>
            </a:r>
          </a:p>
          <a:p>
            <a:pPr algn="ctr"/>
            <a:r>
              <a:rPr lang="et-EE" sz="1200" dirty="0" smtClean="0"/>
              <a:t>büroo</a:t>
            </a:r>
            <a:endParaRPr lang="et-EE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93785" y="3075737"/>
            <a:ext cx="123825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Soolise </a:t>
            </a:r>
          </a:p>
          <a:p>
            <a:pPr algn="ctr"/>
            <a:r>
              <a:rPr lang="et-EE" sz="1200" dirty="0" smtClean="0"/>
              <a:t>võrdõiguslikkuse </a:t>
            </a:r>
          </a:p>
          <a:p>
            <a:pPr algn="ctr"/>
            <a:r>
              <a:rPr lang="et-EE" sz="1200" dirty="0" smtClean="0"/>
              <a:t>osakond</a:t>
            </a:r>
            <a:endParaRPr lang="et-EE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924596" y="3104576"/>
            <a:ext cx="1219404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Soolise võrdõiguslikkuse volinik</a:t>
            </a:r>
            <a:endParaRPr lang="et-EE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972596" y="4224487"/>
            <a:ext cx="123825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FF0000"/>
                </a:solidFill>
              </a:rPr>
              <a:t>Soolise </a:t>
            </a:r>
          </a:p>
          <a:p>
            <a:pPr algn="ctr"/>
            <a:r>
              <a:rPr lang="et-EE" sz="1200" dirty="0" smtClean="0">
                <a:solidFill>
                  <a:srgbClr val="FF0000"/>
                </a:solidFill>
              </a:rPr>
              <a:t>võrdõiguslikkuse </a:t>
            </a:r>
          </a:p>
          <a:p>
            <a:pPr algn="ctr"/>
            <a:r>
              <a:rPr lang="et-EE" sz="1200" dirty="0" smtClean="0">
                <a:solidFill>
                  <a:srgbClr val="FF0000"/>
                </a:solidFill>
              </a:rPr>
              <a:t>seadus</a:t>
            </a:r>
            <a:endParaRPr lang="et-EE" sz="1200" dirty="0">
              <a:solidFill>
                <a:srgbClr val="FF0000"/>
              </a:solidFill>
            </a:endParaRPr>
          </a:p>
        </p:txBody>
      </p:sp>
      <p:cxnSp>
        <p:nvCxnSpPr>
          <p:cNvPr id="22" name="Sirge noolkonnektor 21"/>
          <p:cNvCxnSpPr/>
          <p:nvPr/>
        </p:nvCxnSpPr>
        <p:spPr>
          <a:xfrm>
            <a:off x="804080" y="3766871"/>
            <a:ext cx="767715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6519" y="386769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1995</a:t>
            </a:r>
            <a:endParaRPr lang="et-EE" dirty="0"/>
          </a:p>
        </p:txBody>
      </p:sp>
      <p:sp>
        <p:nvSpPr>
          <p:cNvPr id="24" name="TextBox 23"/>
          <p:cNvSpPr txBox="1"/>
          <p:nvPr/>
        </p:nvSpPr>
        <p:spPr>
          <a:xfrm>
            <a:off x="8116319" y="386769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2005</a:t>
            </a:r>
            <a:endParaRPr lang="et-EE" dirty="0"/>
          </a:p>
        </p:txBody>
      </p:sp>
      <p:sp>
        <p:nvSpPr>
          <p:cNvPr id="32" name="TextBox 31"/>
          <p:cNvSpPr txBox="1"/>
          <p:nvPr/>
        </p:nvSpPr>
        <p:spPr>
          <a:xfrm>
            <a:off x="6052623" y="388194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2003</a:t>
            </a:r>
            <a:endParaRPr lang="et-EE" dirty="0"/>
          </a:p>
        </p:txBody>
      </p:sp>
      <p:sp>
        <p:nvSpPr>
          <p:cNvPr id="34" name="TextBox 33"/>
          <p:cNvSpPr txBox="1"/>
          <p:nvPr/>
        </p:nvSpPr>
        <p:spPr>
          <a:xfrm>
            <a:off x="5697921" y="2698822"/>
            <a:ext cx="1256371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Ministeeriumide-vaheline komisjon soolise võrdõiguslikkuse edendamiseks</a:t>
            </a:r>
            <a:endParaRPr lang="et-EE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777963" y="4240451"/>
            <a:ext cx="123825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70C0"/>
                </a:solidFill>
              </a:rPr>
              <a:t>I soolise </a:t>
            </a:r>
          </a:p>
          <a:p>
            <a:pPr algn="ctr"/>
            <a:r>
              <a:rPr lang="et-EE" sz="1200" dirty="0" smtClean="0">
                <a:solidFill>
                  <a:srgbClr val="0070C0"/>
                </a:solidFill>
              </a:rPr>
              <a:t>võrdõiguslikkuse </a:t>
            </a:r>
          </a:p>
          <a:p>
            <a:pPr algn="ctr"/>
            <a:r>
              <a:rPr lang="et-EE" sz="1200" dirty="0" smtClean="0">
                <a:solidFill>
                  <a:srgbClr val="0070C0"/>
                </a:solidFill>
              </a:rPr>
              <a:t>monitooring</a:t>
            </a:r>
            <a:endParaRPr lang="et-EE" sz="12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1926" y="3871119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1997</a:t>
            </a:r>
            <a:endParaRPr lang="et-EE" dirty="0"/>
          </a:p>
        </p:txBody>
      </p:sp>
      <p:sp>
        <p:nvSpPr>
          <p:cNvPr id="41" name="TextBox 40"/>
          <p:cNvSpPr txBox="1"/>
          <p:nvPr/>
        </p:nvSpPr>
        <p:spPr>
          <a:xfrm>
            <a:off x="2655598" y="388194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1998</a:t>
            </a:r>
            <a:endParaRPr lang="et-EE" dirty="0"/>
          </a:p>
        </p:txBody>
      </p:sp>
      <p:sp>
        <p:nvSpPr>
          <p:cNvPr id="42" name="TextBox 41"/>
          <p:cNvSpPr txBox="1"/>
          <p:nvPr/>
        </p:nvSpPr>
        <p:spPr>
          <a:xfrm>
            <a:off x="3332722" y="388194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1999</a:t>
            </a:r>
            <a:endParaRPr lang="et-EE" dirty="0"/>
          </a:p>
        </p:txBody>
      </p:sp>
      <p:sp>
        <p:nvSpPr>
          <p:cNvPr id="43" name="TextBox 42"/>
          <p:cNvSpPr txBox="1"/>
          <p:nvPr/>
        </p:nvSpPr>
        <p:spPr>
          <a:xfrm>
            <a:off x="3948390" y="388194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2000</a:t>
            </a:r>
            <a:endParaRPr lang="et-EE" dirty="0"/>
          </a:p>
        </p:txBody>
      </p:sp>
      <p:sp>
        <p:nvSpPr>
          <p:cNvPr id="44" name="TextBox 43"/>
          <p:cNvSpPr txBox="1"/>
          <p:nvPr/>
        </p:nvSpPr>
        <p:spPr>
          <a:xfrm>
            <a:off x="4556132" y="3887119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2001</a:t>
            </a:r>
            <a:endParaRPr lang="et-EE" dirty="0"/>
          </a:p>
        </p:txBody>
      </p:sp>
      <p:sp>
        <p:nvSpPr>
          <p:cNvPr id="45" name="TextBox 44"/>
          <p:cNvSpPr txBox="1"/>
          <p:nvPr/>
        </p:nvSpPr>
        <p:spPr>
          <a:xfrm>
            <a:off x="5259469" y="3888326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2002</a:t>
            </a:r>
            <a:endParaRPr lang="et-EE" dirty="0"/>
          </a:p>
        </p:txBody>
      </p:sp>
      <p:sp>
        <p:nvSpPr>
          <p:cNvPr id="25" name="TextBox 24"/>
          <p:cNvSpPr txBox="1"/>
          <p:nvPr/>
        </p:nvSpPr>
        <p:spPr>
          <a:xfrm>
            <a:off x="4928661" y="4228689"/>
            <a:ext cx="1094887" cy="138499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Põhja- </a:t>
            </a:r>
            <a:r>
              <a:rPr lang="et-EE" sz="1200" dirty="0">
                <a:solidFill>
                  <a:srgbClr val="00B050"/>
                </a:solidFill>
              </a:rPr>
              <a:t>ja Baltimaade kampaania naistega kaubitsemise </a:t>
            </a:r>
            <a:r>
              <a:rPr lang="et-EE" sz="1200" dirty="0" smtClean="0">
                <a:solidFill>
                  <a:srgbClr val="00B050"/>
                </a:solidFill>
              </a:rPr>
              <a:t>vastu (2002-2003)</a:t>
            </a:r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98388" y="5013136"/>
            <a:ext cx="1094887" cy="175432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>
                <a:solidFill>
                  <a:srgbClr val="00B050"/>
                </a:solidFill>
              </a:rPr>
              <a:t>Naistega kaubitsemise ennetamise alased projektid Baltimaades ja </a:t>
            </a:r>
            <a:r>
              <a:rPr lang="et-EE" sz="1200" dirty="0" smtClean="0">
                <a:solidFill>
                  <a:srgbClr val="00B050"/>
                </a:solidFill>
              </a:rPr>
              <a:t>Loode-Venemaal (2003-2004)</a:t>
            </a:r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55264" y="4208523"/>
            <a:ext cx="123825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Projekt „Prostitutsioon</a:t>
            </a:r>
            <a:r>
              <a:rPr lang="et-EE" sz="1200" dirty="0">
                <a:solidFill>
                  <a:srgbClr val="00B050"/>
                </a:solidFill>
              </a:rPr>
              <a:t>, narkootikumid, inimkaubandus soolisest </a:t>
            </a:r>
            <a:r>
              <a:rPr lang="et-EE" sz="1200" dirty="0" smtClean="0">
                <a:solidFill>
                  <a:srgbClr val="00B050"/>
                </a:solidFill>
              </a:rPr>
              <a:t>aspektist“</a:t>
            </a:r>
            <a:endParaRPr lang="et-EE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59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 </a:t>
            </a:r>
            <a:r>
              <a:rPr lang="et-EE" altLang="et-EE" sz="3200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10+5: 2006-2010</a:t>
            </a:r>
            <a:endParaRPr lang="en-GB" altLang="et-EE" sz="32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n-GB" altLang="et-EE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5349" y="3070347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2009</a:t>
            </a:r>
            <a:endParaRPr lang="et-EE" dirty="0"/>
          </a:p>
        </p:txBody>
      </p:sp>
      <p:sp>
        <p:nvSpPr>
          <p:cNvPr id="15" name="TextBox 14"/>
          <p:cNvSpPr txBox="1"/>
          <p:nvPr/>
        </p:nvSpPr>
        <p:spPr>
          <a:xfrm>
            <a:off x="6758096" y="2046005"/>
            <a:ext cx="123825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t-EE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71528" y="2046005"/>
            <a:ext cx="121940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t-EE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042107" y="3380932"/>
            <a:ext cx="986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FF0000"/>
                </a:solidFill>
              </a:rPr>
              <a:t>Võrdse kohtlemise seadus</a:t>
            </a:r>
            <a:endParaRPr lang="et-EE" sz="1200" dirty="0">
              <a:solidFill>
                <a:srgbClr val="FF0000"/>
              </a:solidFill>
            </a:endParaRPr>
          </a:p>
        </p:txBody>
      </p:sp>
      <p:cxnSp>
        <p:nvCxnSpPr>
          <p:cNvPr id="22" name="Sirge noolkonnektor 21"/>
          <p:cNvCxnSpPr/>
          <p:nvPr/>
        </p:nvCxnSpPr>
        <p:spPr>
          <a:xfrm>
            <a:off x="790860" y="3031510"/>
            <a:ext cx="767715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0045" y="301957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2006</a:t>
            </a:r>
            <a:endParaRPr lang="et-EE" dirty="0"/>
          </a:p>
        </p:txBody>
      </p:sp>
      <p:sp>
        <p:nvSpPr>
          <p:cNvPr id="24" name="TextBox 23"/>
          <p:cNvSpPr txBox="1"/>
          <p:nvPr/>
        </p:nvSpPr>
        <p:spPr>
          <a:xfrm>
            <a:off x="8134816" y="30844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2010</a:t>
            </a:r>
            <a:endParaRPr lang="et-EE" dirty="0"/>
          </a:p>
        </p:txBody>
      </p:sp>
      <p:sp>
        <p:nvSpPr>
          <p:cNvPr id="25" name="TextBox 24"/>
          <p:cNvSpPr txBox="1"/>
          <p:nvPr/>
        </p:nvSpPr>
        <p:spPr>
          <a:xfrm>
            <a:off x="241802" y="3367388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Inimkaubanduse vastu võitlemise arengukava </a:t>
            </a:r>
          </a:p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2006-2009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8600" y="3406917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Vägivalla vähendamise arengukava aastateks </a:t>
            </a:r>
          </a:p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2010-2014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52041" y="3068194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2007</a:t>
            </a:r>
            <a:endParaRPr lang="et-EE" dirty="0"/>
          </a:p>
        </p:txBody>
      </p:sp>
      <p:sp>
        <p:nvSpPr>
          <p:cNvPr id="41" name="TextBox 40"/>
          <p:cNvSpPr txBox="1"/>
          <p:nvPr/>
        </p:nvSpPr>
        <p:spPr>
          <a:xfrm>
            <a:off x="4289334" y="3054576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2008</a:t>
            </a:r>
            <a:endParaRPr lang="et-EE" dirty="0"/>
          </a:p>
        </p:txBody>
      </p:sp>
      <p:sp>
        <p:nvSpPr>
          <p:cNvPr id="42" name="TextBox 41"/>
          <p:cNvSpPr txBox="1"/>
          <p:nvPr/>
        </p:nvSpPr>
        <p:spPr>
          <a:xfrm>
            <a:off x="6056615" y="4198385"/>
            <a:ext cx="986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70C0"/>
                </a:solidFill>
              </a:rPr>
              <a:t>Soolise palgalõhe uuring 2009-2010 (PRAXIS, </a:t>
            </a:r>
            <a:r>
              <a:rPr lang="et-EE" sz="1200" dirty="0" err="1" smtClean="0">
                <a:solidFill>
                  <a:srgbClr val="0070C0"/>
                </a:solidFill>
              </a:rPr>
              <a:t>CentAR</a:t>
            </a:r>
            <a:r>
              <a:rPr lang="et-EE" sz="1200" dirty="0" smtClean="0">
                <a:solidFill>
                  <a:srgbClr val="0070C0"/>
                </a:solidFill>
              </a:rPr>
              <a:t>)</a:t>
            </a:r>
            <a:endParaRPr lang="et-EE" sz="1200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4658" y="3380932"/>
            <a:ext cx="16905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Fookus soolise võrdõiguslikkuse edendamisele organisatsioonides (Eesti-Prantsusmaa mestiprojekt)</a:t>
            </a:r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42851" y="3386024"/>
            <a:ext cx="1396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ESF programm „Soolise võrdõiguslikkuse edendamine 2008-2010“</a:t>
            </a:r>
            <a:endParaRPr lang="et-EE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 </a:t>
            </a:r>
            <a:r>
              <a:rPr lang="et-EE" altLang="et-EE" sz="3200" dirty="0" smtClean="0">
                <a:latin typeface="Roboto Regular" panose="02000000000000000000" pitchFamily="2" charset="0"/>
                <a:cs typeface="Roboto Regular" panose="02000000000000000000" pitchFamily="2" charset="0"/>
              </a:rPr>
              <a:t>10+10: 2011-2015</a:t>
            </a:r>
            <a:endParaRPr lang="en-GB" altLang="et-EE" sz="32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t-EE" altLang="et-EE" sz="1400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  <a:p>
            <a:endParaRPr lang="en-GB" altLang="et-EE" dirty="0" smtClean="0">
              <a:latin typeface="Roboto Regular" panose="02000000000000000000" pitchFamily="2" charset="0"/>
              <a:cs typeface="Roboto Regular" panose="02000000000000000000" pitchFamily="2" charset="0"/>
            </a:endParaRPr>
          </a:p>
        </p:txBody>
      </p:sp>
      <p:cxnSp>
        <p:nvCxnSpPr>
          <p:cNvPr id="4" name="Sirge noolkonnektor 3"/>
          <p:cNvCxnSpPr/>
          <p:nvPr/>
        </p:nvCxnSpPr>
        <p:spPr>
          <a:xfrm>
            <a:off x="660453" y="2573574"/>
            <a:ext cx="7677150" cy="190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5302" y="25634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2011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758923" y="3777301"/>
            <a:ext cx="189682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smtClean="0"/>
              <a:t>                                                                                                                                                                              </a:t>
            </a:r>
            <a:r>
              <a:rPr lang="et-EE" sz="1200" dirty="0" smtClean="0">
                <a:solidFill>
                  <a:srgbClr val="00B050"/>
                </a:solidFill>
              </a:rPr>
              <a:t>Norra </a:t>
            </a:r>
            <a:r>
              <a:rPr lang="et-EE" sz="1200" dirty="0" smtClean="0">
                <a:solidFill>
                  <a:srgbClr val="00B050"/>
                </a:solidFill>
              </a:rPr>
              <a:t>toetused programmid (2012-2016): </a:t>
            </a:r>
          </a:p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1) „Sooline võrdõiguslikkus ning töö ja pereelu tasakaal“;</a:t>
            </a:r>
          </a:p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2) „Kodune ja sooline vägivald“</a:t>
            </a:r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4542" y="262614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2014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7976064" y="263040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/>
              <a:t>2015</a:t>
            </a:r>
            <a:endParaRPr lang="et-EE" dirty="0"/>
          </a:p>
        </p:txBody>
      </p:sp>
      <p:sp>
        <p:nvSpPr>
          <p:cNvPr id="15" name="TextBox 14"/>
          <p:cNvSpPr txBox="1"/>
          <p:nvPr/>
        </p:nvSpPr>
        <p:spPr>
          <a:xfrm>
            <a:off x="6758096" y="2046005"/>
            <a:ext cx="123825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t-EE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7871528" y="2046005"/>
            <a:ext cx="1219404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endParaRPr lang="et-EE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38400" y="1920522"/>
            <a:ext cx="121386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Soolise võrdõiguslikkuse nõukogu</a:t>
            </a:r>
            <a:endParaRPr lang="et-EE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05725" y="1913912"/>
            <a:ext cx="806058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Võrdsus-poliitikate osakond</a:t>
            </a:r>
            <a:endParaRPr lang="et-EE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686551" y="2880879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Vägivalla ennetamise strateegia   </a:t>
            </a:r>
          </a:p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2015-2020                                                                                                                    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86676" y="4000131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Heaolu arengukava </a:t>
            </a:r>
          </a:p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2016-2023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3016" y="2581363"/>
            <a:ext cx="655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2013</a:t>
            </a:r>
            <a:endParaRPr lang="et-EE" dirty="0"/>
          </a:p>
        </p:txBody>
      </p:sp>
      <p:sp>
        <p:nvSpPr>
          <p:cNvPr id="36" name="TextBox 35"/>
          <p:cNvSpPr txBox="1"/>
          <p:nvPr/>
        </p:nvSpPr>
        <p:spPr>
          <a:xfrm>
            <a:off x="189822" y="1363132"/>
            <a:ext cx="1253872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/>
              <a:t>Ministeeriumide-vaheline soolise võrdõiguslikkuse süvalaiendamise (soolõime) töögrupp</a:t>
            </a:r>
            <a:endParaRPr lang="et-EE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378863" y="2594399"/>
            <a:ext cx="65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2012</a:t>
            </a:r>
            <a:endParaRPr lang="et-EE" dirty="0"/>
          </a:p>
        </p:txBody>
      </p:sp>
      <p:sp>
        <p:nvSpPr>
          <p:cNvPr id="39" name="TextBox 38"/>
          <p:cNvSpPr txBox="1"/>
          <p:nvPr/>
        </p:nvSpPr>
        <p:spPr>
          <a:xfrm>
            <a:off x="2058965" y="2843194"/>
            <a:ext cx="1338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FF0000"/>
                </a:solidFill>
              </a:rPr>
              <a:t>Karistusseadustiku </a:t>
            </a:r>
            <a:r>
              <a:rPr lang="et-EE" sz="1200" dirty="0" smtClean="0">
                <a:solidFill>
                  <a:srgbClr val="FF0000"/>
                </a:solidFill>
              </a:rPr>
              <a:t>muudatus, </a:t>
            </a:r>
            <a:r>
              <a:rPr lang="et-EE" sz="1200" dirty="0" smtClean="0">
                <a:solidFill>
                  <a:srgbClr val="FF0000"/>
                </a:solidFill>
              </a:rPr>
              <a:t>inimkaubanduse kuritegude selgesõnaline kriminaliseerimine</a:t>
            </a:r>
            <a:endParaRPr lang="et-EE" sz="12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02756" y="5434553"/>
            <a:ext cx="1338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7030A0"/>
                </a:solidFill>
              </a:rPr>
              <a:t>Tegevuskava naiste ja meeste palgalõhe vähendamiseks 2012-2016</a:t>
            </a:r>
            <a:endParaRPr lang="et-EE" sz="12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0913" y="2850420"/>
            <a:ext cx="1338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/>
              <a:t>Naiste varjupaikadele esmakordselt eraldis riigieelarvest</a:t>
            </a:r>
            <a:endParaRPr lang="et-EE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47165" y="2843194"/>
            <a:ext cx="1396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ESF programm „Soolise võrdõiguslikkuse edendamine 2011-2013“ (kuni 2015)</a:t>
            </a:r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974" y="4049558"/>
            <a:ext cx="13383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200" dirty="0">
                <a:solidFill>
                  <a:srgbClr val="FF0000"/>
                </a:solidFill>
              </a:rPr>
              <a:t>Ohvriabi seaduse muudatus, inimkaubanduse ohvritele teenuste korraldamine sõnastatud seaduse tasandil</a:t>
            </a:r>
            <a:endParaRPr lang="et-EE" sz="1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70551" y="2910780"/>
            <a:ext cx="1311868" cy="138499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Projekt „Kasvatades vägivallavaba põlvkonda“ </a:t>
            </a:r>
          </a:p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2014-2015</a:t>
            </a:r>
          </a:p>
          <a:p>
            <a:pPr algn="ctr"/>
            <a:r>
              <a:rPr lang="et-EE" sz="1200" dirty="0" smtClean="0">
                <a:solidFill>
                  <a:srgbClr val="00B050"/>
                </a:solidFill>
              </a:rPr>
              <a:t>(Ava silmad kampaania)</a:t>
            </a:r>
            <a:endParaRPr lang="et-EE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Näitajad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525963"/>
          </a:xfrm>
        </p:spPr>
        <p:txBody>
          <a:bodyPr/>
          <a:lstStyle/>
          <a:p>
            <a:r>
              <a:rPr lang="et-EE" sz="1200" b="1" dirty="0" smtClean="0"/>
              <a:t>Vaesus</a:t>
            </a:r>
            <a:r>
              <a:rPr lang="et-EE" sz="1200" dirty="0" smtClean="0"/>
              <a:t> (absoluutse vaesuse määr):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1997 – 30,6%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2005 – 9,6%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2013 – 7,3%</a:t>
            </a:r>
          </a:p>
          <a:p>
            <a:r>
              <a:rPr lang="et-EE" sz="1200" b="1" dirty="0" smtClean="0"/>
              <a:t>Haridus</a:t>
            </a:r>
            <a:r>
              <a:rPr lang="et-EE" sz="1200" dirty="0" smtClean="0"/>
              <a:t> (</a:t>
            </a:r>
            <a:r>
              <a:rPr lang="et-EE" sz="1200" dirty="0" err="1" smtClean="0"/>
              <a:t>naisõppurite</a:t>
            </a:r>
            <a:r>
              <a:rPr lang="et-EE" sz="1200" dirty="0" smtClean="0"/>
              <a:t> osatähtsus kõrghariduses): </a:t>
            </a:r>
          </a:p>
          <a:p>
            <a:pPr marL="0" indent="0">
              <a:buNone/>
            </a:pPr>
            <a:r>
              <a:rPr lang="et-EE" sz="1200" dirty="0" smtClean="0"/>
              <a:t>	1995 – 52%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2005 – 61,6%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2014 – 58,8%</a:t>
            </a:r>
          </a:p>
          <a:p>
            <a:r>
              <a:rPr lang="et-EE" sz="1200" b="1" dirty="0" smtClean="0"/>
              <a:t>Tervis</a:t>
            </a:r>
            <a:r>
              <a:rPr lang="et-EE" sz="1200" dirty="0" smtClean="0"/>
              <a:t> (naiste tervena elada jäänud aastad):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2005 – 52,1 a. (oodatav eluiga 78,29, vahe 26,19 a.)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2014 – 57,1 a. (oodatav eluiga 81,54, vahe 24,44 a.)</a:t>
            </a:r>
          </a:p>
          <a:p>
            <a:r>
              <a:rPr lang="et-EE" sz="1200" b="1" dirty="0" smtClean="0"/>
              <a:t>Vägivald</a:t>
            </a:r>
            <a:r>
              <a:rPr lang="et-EE" sz="1200" dirty="0" smtClean="0"/>
              <a:t>: (registreeritud perevägivalla juhtumid):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2012 -  2231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Varjupaiga poole pöördus 1570 naist </a:t>
            </a:r>
          </a:p>
          <a:p>
            <a:r>
              <a:rPr lang="et-EE" sz="1200" b="1" dirty="0" smtClean="0"/>
              <a:t>Majandus</a:t>
            </a:r>
            <a:r>
              <a:rPr lang="et-EE" sz="1200" dirty="0" smtClean="0"/>
              <a:t> (naiste tööhõive määr, 15-64):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1995 – 60,6%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2005 – 62,8%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2014 – 66,2% </a:t>
            </a:r>
          </a:p>
          <a:p>
            <a:pPr marL="0" indent="0">
              <a:buNone/>
            </a:pPr>
            <a:r>
              <a:rPr lang="et-EE" sz="1200" dirty="0"/>
              <a:t>	</a:t>
            </a:r>
            <a:r>
              <a:rPr lang="et-EE" sz="1200" dirty="0" smtClean="0"/>
              <a:t>Palgalõhe 2013 – 24,8%</a:t>
            </a:r>
          </a:p>
          <a:p>
            <a:r>
              <a:rPr lang="et-EE" sz="1200" b="1" dirty="0" smtClean="0"/>
              <a:t>Võim </a:t>
            </a:r>
            <a:r>
              <a:rPr lang="et-EE" sz="1200" dirty="0" smtClean="0"/>
              <a:t>(naiste valimistejärgne osakaal Riigikogus): </a:t>
            </a:r>
          </a:p>
          <a:p>
            <a:pPr marL="0" indent="0">
              <a:buNone/>
            </a:pPr>
            <a:r>
              <a:rPr lang="et-EE" sz="1200" dirty="0" smtClean="0"/>
              <a:t>	1995 – 12 </a:t>
            </a:r>
          </a:p>
          <a:p>
            <a:pPr marL="0" indent="0">
              <a:buNone/>
            </a:pPr>
            <a:r>
              <a:rPr lang="et-EE" sz="1200" dirty="0" smtClean="0"/>
              <a:t>	2007 – 24 </a:t>
            </a:r>
          </a:p>
          <a:p>
            <a:pPr marL="0" indent="0">
              <a:buNone/>
            </a:pPr>
            <a:r>
              <a:rPr lang="et-EE" sz="1200" dirty="0" smtClean="0"/>
              <a:t>	2015 - 24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803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dirty="0" smtClean="0"/>
              <a:t>Lähiaastate väljakutsed</a:t>
            </a: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Naiste majanduslik iseseisvus (vaesusrisk, palgalõhe, </a:t>
            </a:r>
            <a:r>
              <a:rPr lang="et-EE" sz="2800" dirty="0" err="1" smtClean="0"/>
              <a:t>lastehoid</a:t>
            </a:r>
            <a:r>
              <a:rPr lang="et-EE" sz="2800" dirty="0" smtClean="0"/>
              <a:t>)</a:t>
            </a:r>
          </a:p>
          <a:p>
            <a:r>
              <a:rPr lang="et-EE" sz="2800" dirty="0" err="1" smtClean="0"/>
              <a:t>Naistevastase</a:t>
            </a:r>
            <a:r>
              <a:rPr lang="et-EE" sz="2800" dirty="0" smtClean="0"/>
              <a:t> vägivalla ennetamine ja tõkestamine (Vägivalla ennetamise strateegia rakendamine)</a:t>
            </a:r>
          </a:p>
          <a:p>
            <a:r>
              <a:rPr lang="et-EE" sz="2800" dirty="0" smtClean="0"/>
              <a:t>Soolõime (</a:t>
            </a:r>
            <a:r>
              <a:rPr lang="et-EE" sz="2800" smtClean="0"/>
              <a:t>võimekuse suurendamine)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16424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665</TotalTime>
  <Words>289</Words>
  <Application>Microsoft Office PowerPoint</Application>
  <PresentationFormat>Ekraaniseanss (4:3)</PresentationFormat>
  <Paragraphs>137</Paragraphs>
  <Slides>6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6</vt:i4>
      </vt:variant>
    </vt:vector>
  </HeadingPairs>
  <TitlesOfParts>
    <vt:vector size="10" baseType="lpstr">
      <vt:lpstr>Arial</vt:lpstr>
      <vt:lpstr>Calibri</vt:lpstr>
      <vt:lpstr>Roboto Regular</vt:lpstr>
      <vt:lpstr>Office'i kujundus</vt:lpstr>
      <vt:lpstr>Peking+20: Eesti olulisemad arengud ja väljakutsed</vt:lpstr>
      <vt:lpstr> Esimesed 10 aastat: 1995-2005</vt:lpstr>
      <vt:lpstr> 10+5: 2006-2010</vt:lpstr>
      <vt:lpstr> 10+10: 2011-2015</vt:lpstr>
      <vt:lpstr>Näitajad</vt:lpstr>
      <vt:lpstr>Lähiaastate väljakutsed</vt:lpstr>
    </vt:vector>
  </TitlesOfParts>
  <Company>Sotsiaalministeerium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Peking+20: Eesti olulisemad arengud ja väljakutsed</dc:title>
  <dc:creator>Käthlin Sander</dc:creator>
  <cp:lastModifiedBy>Käthlin Sander</cp:lastModifiedBy>
  <cp:revision>46</cp:revision>
  <dcterms:created xsi:type="dcterms:W3CDTF">2015-09-14T10:58:13Z</dcterms:created>
  <dcterms:modified xsi:type="dcterms:W3CDTF">2015-09-15T10:27:10Z</dcterms:modified>
</cp:coreProperties>
</file>