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handoutMasterIdLst>
    <p:handoutMasterId r:id="rId22"/>
  </p:handoutMasterIdLst>
  <p:sldIdLst>
    <p:sldId id="256" r:id="rId2"/>
    <p:sldId id="260" r:id="rId3"/>
    <p:sldId id="277" r:id="rId4"/>
    <p:sldId id="268" r:id="rId5"/>
    <p:sldId id="269" r:id="rId6"/>
    <p:sldId id="278" r:id="rId7"/>
    <p:sldId id="266" r:id="rId8"/>
    <p:sldId id="270" r:id="rId9"/>
    <p:sldId id="280" r:id="rId10"/>
    <p:sldId id="279" r:id="rId11"/>
    <p:sldId id="281" r:id="rId12"/>
    <p:sldId id="282" r:id="rId13"/>
    <p:sldId id="283" r:id="rId14"/>
    <p:sldId id="284" r:id="rId15"/>
    <p:sldId id="285" r:id="rId16"/>
    <p:sldId id="273" r:id="rId17"/>
    <p:sldId id="272" r:id="rId18"/>
    <p:sldId id="274" r:id="rId19"/>
    <p:sldId id="275" r:id="rId2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477" autoAdjust="0"/>
  </p:normalViewPr>
  <p:slideViewPr>
    <p:cSldViewPr>
      <p:cViewPr varScale="1">
        <p:scale>
          <a:sx n="79" d="100"/>
          <a:sy n="79" d="100"/>
        </p:scale>
        <p:origin x="-1494" y="-84"/>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79" d="100"/>
        <a:sy n="79" d="100"/>
      </p:scale>
      <p:origin x="0" y="4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51325C-04B9-400C-8DED-6B1466E55E3D}" type="datetimeFigureOut">
              <a:rPr lang="et-EE" smtClean="0"/>
              <a:pPr/>
              <a:t>5.05.2010</a:t>
            </a:fld>
            <a:endParaRPr lang="et-EE"/>
          </a:p>
        </p:txBody>
      </p:sp>
      <p:sp>
        <p:nvSpPr>
          <p:cNvPr id="4" name="Jaluse kohatäid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68472-E7C3-4AA5-B218-77C8A0EA454F}" type="slidenum">
              <a:rPr lang="et-EE" smtClean="0"/>
              <a:pPr/>
              <a:t>‹#›</a:t>
            </a:fld>
            <a:endParaRPr lang="et-E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A2301E-96DD-4B8F-88E2-1F638AA76245}" type="datetimeFigureOut">
              <a:rPr lang="et-EE" smtClean="0"/>
              <a:pPr/>
              <a:t>5.05.2010</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016F1-32B4-4EA6-8A85-FB260EF31326}"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Klõpsake tiitlilaadi muutmiseks</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alamtiitli laadi redigeerimiseks</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5.05.2010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5.05.2010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Klõpsake tiitlilaadi muutmiseks</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5.05.2010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5.05.2010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Klõpsake tiitlilaadi muutmiseks</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fld id="{ADC5A0CC-65FD-4667-A31D-B892B2A185FF}" type="datetimeFigureOut">
              <a:rPr lang="et-EE" smtClean="0"/>
              <a:pPr/>
              <a:t>5.05.2010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ADC5A0CC-65FD-4667-A31D-B892B2A185FF}" type="datetimeFigureOut">
              <a:rPr lang="et-EE" smtClean="0"/>
              <a:pPr/>
              <a:t>5.05.2010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Klõpsake tiitlilaadi muutmiseks</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ADC5A0CC-65FD-4667-A31D-B892B2A185FF}" type="datetimeFigureOut">
              <a:rPr lang="et-EE" smtClean="0"/>
              <a:pPr/>
              <a:t>5.05.2010</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Kuupäeva kohatäide 2"/>
          <p:cNvSpPr>
            <a:spLocks noGrp="1"/>
          </p:cNvSpPr>
          <p:nvPr>
            <p:ph type="dt" sz="half" idx="10"/>
          </p:nvPr>
        </p:nvSpPr>
        <p:spPr/>
        <p:txBody>
          <a:bodyPr/>
          <a:lstStyle/>
          <a:p>
            <a:fld id="{ADC5A0CC-65FD-4667-A31D-B892B2A185FF}" type="datetimeFigureOut">
              <a:rPr lang="et-EE" smtClean="0"/>
              <a:pPr/>
              <a:t>5.05.2010</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ADC5A0CC-65FD-4667-A31D-B892B2A185FF}" type="datetimeFigureOut">
              <a:rPr lang="et-EE" smtClean="0"/>
              <a:pPr/>
              <a:t>5.05.2010</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Klõpsake tiitlilaadi muutmiseks</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ADC5A0CC-65FD-4667-A31D-B892B2A185FF}" type="datetimeFigureOut">
              <a:rPr lang="et-EE" smtClean="0"/>
              <a:pPr/>
              <a:t>5.05.2010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Klõpsake tiitlilaadi muutmiseks</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ADC5A0CC-65FD-4667-A31D-B892B2A185FF}" type="datetimeFigureOut">
              <a:rPr lang="et-EE" smtClean="0"/>
              <a:pPr/>
              <a:t>5.05.2010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Klõpsake tiitlilaadi muutmiseks</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5A0CC-65FD-4667-A31D-B892B2A185FF}" type="datetimeFigureOut">
              <a:rPr lang="et-EE" smtClean="0"/>
              <a:pPr/>
              <a:t>5.05.2010</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C382C-97B4-4429-92E8-25BC5D25BEDD}"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55765"/>
          </a:xfrm>
        </p:spPr>
        <p:txBody>
          <a:bodyPr>
            <a:normAutofit/>
          </a:bodyPr>
          <a:lstStyle/>
          <a:p>
            <a:r>
              <a:rPr lang="et-EE" sz="2400" dirty="0" smtClean="0"/>
              <a:t>Eesti Naisuurimus- ja Teabekeskuse </a:t>
            </a:r>
            <a:r>
              <a:rPr lang="en-US" sz="2400" dirty="0" smtClean="0"/>
              <a:t>seminar</a:t>
            </a:r>
            <a:r>
              <a:rPr lang="et-EE" sz="2400" dirty="0" smtClean="0"/>
              <a:t> </a:t>
            </a:r>
            <a:r>
              <a:rPr lang="et-EE" dirty="0" smtClean="0"/>
              <a:t/>
            </a:r>
            <a:br>
              <a:rPr lang="et-EE" dirty="0" smtClean="0"/>
            </a:br>
            <a:r>
              <a:rPr lang="et-EE" sz="3100" b="1" dirty="0" smtClean="0"/>
              <a:t>Regionaalareng ja sooline </a:t>
            </a:r>
            <a:r>
              <a:rPr lang="et-EE" sz="3100" b="1" dirty="0" smtClean="0"/>
              <a:t>võrdõiguslikkus</a:t>
            </a:r>
            <a:br>
              <a:rPr lang="et-EE" sz="3100" b="1" dirty="0" smtClean="0"/>
            </a:br>
            <a:r>
              <a:rPr lang="et-EE" sz="2000" dirty="0" smtClean="0"/>
              <a:t>26.03.2010</a:t>
            </a:r>
            <a:endParaRPr lang="et-EE" sz="2000" dirty="0"/>
          </a:p>
        </p:txBody>
      </p:sp>
      <p:sp>
        <p:nvSpPr>
          <p:cNvPr id="3" name="Subtitle 2"/>
          <p:cNvSpPr>
            <a:spLocks noGrp="1"/>
          </p:cNvSpPr>
          <p:nvPr>
            <p:ph type="subTitle" idx="1"/>
          </p:nvPr>
        </p:nvSpPr>
        <p:spPr>
          <a:xfrm>
            <a:off x="1142976" y="3857628"/>
            <a:ext cx="7072362" cy="1785950"/>
          </a:xfrm>
        </p:spPr>
        <p:txBody>
          <a:bodyPr>
            <a:normAutofit/>
          </a:bodyPr>
          <a:lstStyle/>
          <a:p>
            <a:pPr algn="l"/>
            <a:endParaRPr lang="et-EE" sz="2000" i="1" dirty="0" smtClean="0"/>
          </a:p>
          <a:p>
            <a:r>
              <a:rPr lang="en-US" sz="1800" i="1" dirty="0" smtClean="0"/>
              <a:t>Seminar</a:t>
            </a:r>
            <a:r>
              <a:rPr lang="et-EE" sz="1800" i="1" dirty="0" smtClean="0"/>
              <a:t> </a:t>
            </a:r>
            <a:r>
              <a:rPr lang="et-EE" sz="1800" i="1" dirty="0"/>
              <a:t>toimub projekti „Jätkusuutlik kodanikuühiskond on sooliselt tasakaalus ühiskond“ raames.  </a:t>
            </a:r>
            <a:endParaRPr lang="et-EE" sz="1800" i="1" dirty="0" smtClean="0"/>
          </a:p>
          <a:p>
            <a:r>
              <a:rPr lang="et-EE" sz="1800" i="1" dirty="0" smtClean="0"/>
              <a:t>Projekti  </a:t>
            </a:r>
            <a:r>
              <a:rPr lang="et-EE" sz="1800" i="1" dirty="0"/>
              <a:t>rahastab Kodanikuühiskonna </a:t>
            </a:r>
            <a:r>
              <a:rPr lang="et-EE" sz="1800" i="1" dirty="0" smtClean="0"/>
              <a:t>Sihtkapital. </a:t>
            </a:r>
          </a:p>
          <a:p>
            <a:r>
              <a:rPr lang="et-EE" sz="1800" i="1" dirty="0" smtClean="0"/>
              <a:t>Seminari </a:t>
            </a:r>
            <a:r>
              <a:rPr lang="en-US" sz="1800" i="1" dirty="0" err="1" smtClean="0"/>
              <a:t>toeta</a:t>
            </a:r>
            <a:r>
              <a:rPr lang="et-EE" sz="1800" i="1" dirty="0" smtClean="0"/>
              <a:t>b Friedrich Eberti Fond</a:t>
            </a:r>
            <a:endParaRPr lang="et-EE" sz="1800" dirty="0"/>
          </a:p>
          <a:p>
            <a:endParaRPr lang="et-EE" sz="2800" dirty="0"/>
          </a:p>
        </p:txBody>
      </p:sp>
      <p:pic>
        <p:nvPicPr>
          <p:cNvPr id="1026" name="Pilt 4"/>
          <p:cNvPicPr>
            <a:picLocks noChangeAspect="1" noChangeArrowheads="1"/>
          </p:cNvPicPr>
          <p:nvPr/>
        </p:nvPicPr>
        <p:blipFill>
          <a:blip r:embed="rId2" cstate="print"/>
          <a:srcRect/>
          <a:stretch>
            <a:fillRect/>
          </a:stretch>
        </p:blipFill>
        <p:spPr bwMode="auto">
          <a:xfrm>
            <a:off x="857224" y="714356"/>
            <a:ext cx="2090019" cy="500066"/>
          </a:xfrm>
          <a:prstGeom prst="rect">
            <a:avLst/>
          </a:prstGeom>
          <a:noFill/>
          <a:ln w="9525">
            <a:noFill/>
            <a:miter lim="800000"/>
            <a:headEnd/>
            <a:tailEnd/>
          </a:ln>
        </p:spPr>
      </p:pic>
      <p:pic>
        <p:nvPicPr>
          <p:cNvPr id="1027" name="Picture 1" descr="ENUT_logo.png"/>
          <p:cNvPicPr>
            <a:picLocks noChangeAspect="1" noChangeArrowheads="1"/>
          </p:cNvPicPr>
          <p:nvPr/>
        </p:nvPicPr>
        <p:blipFill>
          <a:blip r:embed="rId3" cstate="print"/>
          <a:srcRect/>
          <a:stretch>
            <a:fillRect/>
          </a:stretch>
        </p:blipFill>
        <p:spPr bwMode="auto">
          <a:xfrm>
            <a:off x="6643702" y="714356"/>
            <a:ext cx="1290494" cy="357190"/>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4071934" y="571480"/>
            <a:ext cx="1096783"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r>
              <a:rPr lang="et-EE" sz="2800" b="1" dirty="0" smtClean="0"/>
              <a:t>Soolised erinevused ajalis-ruumilises käitumises</a:t>
            </a:r>
            <a:endParaRPr lang="et-EE" sz="2800" dirty="0"/>
          </a:p>
        </p:txBody>
      </p:sp>
      <p:sp>
        <p:nvSpPr>
          <p:cNvPr id="3" name="Content Placeholder 2"/>
          <p:cNvSpPr>
            <a:spLocks noGrp="1"/>
          </p:cNvSpPr>
          <p:nvPr>
            <p:ph idx="1"/>
          </p:nvPr>
        </p:nvSpPr>
        <p:spPr>
          <a:xfrm>
            <a:off x="457200" y="1428736"/>
            <a:ext cx="8229600" cy="4357718"/>
          </a:xfrm>
        </p:spPr>
        <p:txBody>
          <a:bodyPr>
            <a:normAutofit/>
          </a:bodyPr>
          <a:lstStyle/>
          <a:p>
            <a:r>
              <a:rPr lang="et-EE" sz="1800" dirty="0" smtClean="0"/>
              <a:t>Meeste töökohad on kodust kaugemal (25,2 km.) ja geograafiliselt juhuslikemas kohtades</a:t>
            </a:r>
          </a:p>
          <a:p>
            <a:r>
              <a:rPr lang="et-EE" sz="1800" dirty="0" smtClean="0"/>
              <a:t>Naiste töökohad on kas kesklinnas või kodule lähemal (töökoha keskmine kaugus kodust 15,4km.)</a:t>
            </a:r>
          </a:p>
          <a:p>
            <a:r>
              <a:rPr lang="et-EE" sz="1800" dirty="0" smtClean="0"/>
              <a:t>Meeste töökohad on mobiilsemad- rohkem ümberpaiknemisi päeva jooksul</a:t>
            </a:r>
          </a:p>
          <a:p>
            <a:r>
              <a:rPr lang="et-EE" sz="1800" dirty="0" smtClean="0"/>
              <a:t>Naised paiknevad rohkem oma kodule lähemal</a:t>
            </a:r>
          </a:p>
          <a:p>
            <a:r>
              <a:rPr lang="et-EE" sz="1800" dirty="0" smtClean="0"/>
              <a:t>Meestel rohkem tööga seotud käike ja  läbivad päevas rohkem kilomeetreid (kumulatiivselt 75,6 km.)</a:t>
            </a:r>
          </a:p>
          <a:p>
            <a:r>
              <a:rPr lang="et-EE" sz="1800" dirty="0" smtClean="0"/>
              <a:t>Naistel rohkem kauplusega seotud käike ja läbivad päevas vähem kilomeetreid (kumulatiivselt 54,7km)</a:t>
            </a:r>
          </a:p>
          <a:p>
            <a:r>
              <a:rPr lang="et-EE" sz="1800" dirty="0" smtClean="0"/>
              <a:t>92% meestest kasutab oma sõitudeks autot (Euroopas 64% (Hamilton, 2001))</a:t>
            </a:r>
          </a:p>
          <a:p>
            <a:r>
              <a:rPr lang="et-EE" sz="1800" dirty="0" smtClean="0"/>
              <a:t>74% naistest kasutab oma sõitudeks autot (Euroopas 58% (Hamilton, 2001))</a:t>
            </a:r>
          </a:p>
          <a:p>
            <a:endParaRPr lang="et-EE" sz="1800" dirty="0" smtClean="0"/>
          </a:p>
          <a:p>
            <a:endParaRPr lang="et-EE" sz="1800" dirty="0" smtClean="0"/>
          </a:p>
          <a:p>
            <a:pPr>
              <a:buNone/>
            </a:pPr>
            <a:endParaRPr lang="et-EE" sz="1800" i="1" dirty="0" smtClean="0"/>
          </a:p>
          <a:p>
            <a:endParaRPr lang="et-EE" sz="2800" dirty="0" smtClean="0"/>
          </a:p>
          <a:p>
            <a:endParaRPr lang="et-EE" sz="2800" dirty="0"/>
          </a:p>
        </p:txBody>
      </p:sp>
      <p:sp>
        <p:nvSpPr>
          <p:cNvPr id="4" name="Ristkülik 3"/>
          <p:cNvSpPr/>
          <p:nvPr/>
        </p:nvSpPr>
        <p:spPr>
          <a:xfrm>
            <a:off x="642910" y="6000768"/>
            <a:ext cx="7984780" cy="523220"/>
          </a:xfrm>
          <a:prstGeom prst="rect">
            <a:avLst/>
          </a:prstGeom>
        </p:spPr>
        <p:txBody>
          <a:bodyPr wrap="square">
            <a:spAutoFit/>
          </a:bodyPr>
          <a:lstStyle/>
          <a:p>
            <a:r>
              <a:rPr lang="et-EE" sz="1400" i="1" dirty="0" smtClean="0"/>
              <a:t>Allikas: Siiri Silm, Rein Ahas. Tallinna tagamaa uusasumite elanike soolised erinevused ajalis-ruumilises käitumises, Tartu 2006</a:t>
            </a:r>
          </a:p>
        </p:txBody>
      </p:sp>
      <p:pic>
        <p:nvPicPr>
          <p:cNvPr id="5"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6" name="Picture 1" descr="ENUT_logo.png"/>
          <p:cNvPicPr>
            <a:picLocks noChangeAspect="1" noChangeArrowheads="1"/>
          </p:cNvPicPr>
          <p:nvPr/>
        </p:nvPicPr>
        <p:blipFill>
          <a:blip r:embed="rId3" cstate="print"/>
          <a:srcRect/>
          <a:stretch>
            <a:fillRect/>
          </a:stretch>
        </p:blipFill>
        <p:spPr bwMode="auto">
          <a:xfrm>
            <a:off x="7429520" y="142853"/>
            <a:ext cx="1143008" cy="316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t-EE" sz="2800" b="1" dirty="0" smtClean="0"/>
              <a:t>Linnaplaneerimise ümbermõtestamine- sootundliku linnaplaneerimise põhiprintsiibid</a:t>
            </a:r>
            <a:endParaRPr lang="et-EE" sz="2800" dirty="0"/>
          </a:p>
        </p:txBody>
      </p:sp>
      <p:sp>
        <p:nvSpPr>
          <p:cNvPr id="3" name="Content Placeholder 2"/>
          <p:cNvSpPr>
            <a:spLocks noGrp="1"/>
          </p:cNvSpPr>
          <p:nvPr>
            <p:ph idx="1"/>
          </p:nvPr>
        </p:nvSpPr>
        <p:spPr>
          <a:xfrm>
            <a:off x="457200" y="1428736"/>
            <a:ext cx="8229600" cy="4697427"/>
          </a:xfrm>
        </p:spPr>
        <p:txBody>
          <a:bodyPr>
            <a:normAutofit/>
          </a:bodyPr>
          <a:lstStyle/>
          <a:p>
            <a:pPr>
              <a:buNone/>
            </a:pPr>
            <a:r>
              <a:rPr lang="et-EE" sz="2000" b="1" dirty="0" smtClean="0"/>
              <a:t>Avaliku ruumi muutmine igapäevaelu vajadustele vastavaks</a:t>
            </a:r>
          </a:p>
          <a:p>
            <a:r>
              <a:rPr lang="et-EE" sz="1800" dirty="0" smtClean="0"/>
              <a:t>multifunktsionaalse linnaruumi loomine, mis vastaks hooldaja rollist tulenevale  vajadusele täita üheagselt paljusid erinevaid ülesandeid päeva jooksul </a:t>
            </a:r>
          </a:p>
          <a:p>
            <a:pPr lvl="1"/>
            <a:r>
              <a:rPr lang="et-EE" sz="1400" dirty="0" smtClean="0"/>
              <a:t> lühikesed vahemaad</a:t>
            </a:r>
          </a:p>
          <a:p>
            <a:pPr lvl="1"/>
            <a:r>
              <a:rPr lang="et-EE" sz="1400" dirty="0" smtClean="0"/>
              <a:t>sünkroniseeritud infrastruktuur ja teenused</a:t>
            </a:r>
          </a:p>
          <a:p>
            <a:pPr lvl="1"/>
            <a:r>
              <a:rPr lang="et-EE" sz="1400" dirty="0" smtClean="0"/>
              <a:t>töökohtade, lastehoiu võimaluste, kaupluste ja avalike teenuste olemasolu</a:t>
            </a:r>
          </a:p>
          <a:p>
            <a:pPr lvl="1"/>
            <a:r>
              <a:rPr lang="et-EE" sz="1400" dirty="0" smtClean="0"/>
              <a:t>turvaline ja hästitoimiv ühistransport</a:t>
            </a:r>
          </a:p>
          <a:p>
            <a:pPr lvl="1"/>
            <a:r>
              <a:rPr lang="et-EE" sz="1400" dirty="0" smtClean="0"/>
              <a:t>mitmekesisus ja paindlikkus</a:t>
            </a:r>
          </a:p>
          <a:p>
            <a:pPr>
              <a:buNone/>
            </a:pPr>
            <a:r>
              <a:rPr lang="et-EE" sz="2000" b="1" dirty="0" smtClean="0"/>
              <a:t>Linn on kõigi jaoks</a:t>
            </a:r>
            <a:r>
              <a:rPr lang="et-EE" sz="1800" dirty="0" smtClean="0"/>
              <a:t>	</a:t>
            </a:r>
          </a:p>
          <a:p>
            <a:r>
              <a:rPr lang="et-EE" sz="1800" dirty="0" smtClean="0"/>
              <a:t>Avalik infrastruktuur peab vastama kõigi linnaelanike vajadustele ja ei tohi välistada nii väikelaste emade, laste, vanurite kui ka liikumispuuetega inimeste  osalemist linnaelus liikumisvõimaluste piiratuse tõttu</a:t>
            </a:r>
          </a:p>
          <a:p>
            <a:pPr lvl="1"/>
            <a:r>
              <a:rPr lang="et-EE" sz="1400" dirty="0" smtClean="0"/>
              <a:t>“autostumise” mõju sotsiaalsetele suhetele</a:t>
            </a:r>
          </a:p>
          <a:p>
            <a:pPr lvl="1"/>
            <a:r>
              <a:rPr lang="et-EE" sz="1400" dirty="0" smtClean="0"/>
              <a:t>laste mobiilsus- sõidutamine kooli ja mängupaikadesse, koduõue turvalisus</a:t>
            </a:r>
          </a:p>
          <a:p>
            <a:pPr lvl="1"/>
            <a:r>
              <a:rPr lang="et-EE" sz="1400" dirty="0" smtClean="0"/>
              <a:t>vanemaealiste inimeste mobiilsus, vajadused- juurdepääsetavus ühistranspordiga</a:t>
            </a:r>
            <a:endParaRPr lang="en-US" sz="1400" dirty="0" smtClean="0"/>
          </a:p>
          <a:p>
            <a:pPr lvl="1"/>
            <a:r>
              <a:rPr lang="et-EE" sz="1400" dirty="0" smtClean="0"/>
              <a:t>t</a:t>
            </a:r>
            <a:r>
              <a:rPr lang="en-US" sz="1400" dirty="0" err="1" smtClean="0"/>
              <a:t>urvalisus</a:t>
            </a:r>
            <a:r>
              <a:rPr lang="en-US" sz="1400" dirty="0" smtClean="0"/>
              <a:t> </a:t>
            </a:r>
            <a:r>
              <a:rPr lang="et-EE" sz="1400" dirty="0" smtClean="0"/>
              <a:t> (valgustus, kergliiklusteed, disain jne.)</a:t>
            </a:r>
          </a:p>
          <a:p>
            <a:endParaRPr lang="et-EE" sz="1400" dirty="0" smtClean="0"/>
          </a:p>
          <a:p>
            <a:pPr lvl="1"/>
            <a:endParaRPr lang="et-EE" sz="2800" dirty="0"/>
          </a:p>
          <a:p>
            <a:endParaRPr lang="et-EE" sz="2800" dirty="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500958" y="142852"/>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t-EE" sz="2800" b="1" dirty="0" smtClean="0"/>
              <a:t>Linnaplaneerimise ümbermõtestamine- sootundliku linnaplaneerimise põhiprintsiibid</a:t>
            </a:r>
            <a:endParaRPr lang="et-EE" sz="2800" dirty="0"/>
          </a:p>
        </p:txBody>
      </p:sp>
      <p:sp>
        <p:nvSpPr>
          <p:cNvPr id="3" name="Content Placeholder 2"/>
          <p:cNvSpPr>
            <a:spLocks noGrp="1"/>
          </p:cNvSpPr>
          <p:nvPr>
            <p:ph idx="1"/>
          </p:nvPr>
        </p:nvSpPr>
        <p:spPr>
          <a:xfrm>
            <a:off x="457200" y="1428736"/>
            <a:ext cx="8229600" cy="4697427"/>
          </a:xfrm>
        </p:spPr>
        <p:txBody>
          <a:bodyPr>
            <a:normAutofit/>
          </a:bodyPr>
          <a:lstStyle/>
          <a:p>
            <a:pPr>
              <a:buNone/>
            </a:pPr>
            <a:r>
              <a:rPr lang="et-EE" sz="2000" b="1" dirty="0" smtClean="0"/>
              <a:t>Kohaloleku jõud</a:t>
            </a:r>
          </a:p>
          <a:p>
            <a:r>
              <a:rPr lang="et-EE" sz="1800" dirty="0" smtClean="0"/>
              <a:t>Jätkusuutlik ümbruskond koosneb inimestest, kellel on erinevad huvid ja vajadused ning ka erinev majanduslik olukord (aeg, hooldus, oskused, sotsiaalne ja kultuuriline kapital, rahaline olukord)</a:t>
            </a:r>
          </a:p>
          <a:p>
            <a:pPr lvl="1"/>
            <a:r>
              <a:rPr lang="et-EE" sz="1500" dirty="0" smtClean="0"/>
              <a:t>turvaline ja elujõuline naabruskond sõltub inimestest, kes on võimelised ja on nõus panustama aega, energiat ja loovust oma kohalolekusse ja sotsiaalsesse võrgustikku kohapeal (Naabrivalve) </a:t>
            </a:r>
          </a:p>
          <a:p>
            <a:pPr lvl="1"/>
            <a:r>
              <a:rPr lang="et-EE" sz="1500" dirty="0" smtClean="0"/>
              <a:t>sotsiaalne ühtekuuluvus, kogukonnatunde tekitamine (naabrid tunnevad üksteist ja vaatavad üksteise järele)</a:t>
            </a:r>
          </a:p>
          <a:p>
            <a:pPr lvl="1"/>
            <a:r>
              <a:rPr lang="et-EE" sz="1500" dirty="0" smtClean="0"/>
              <a:t>kogukonna elanikkonna mitmekesisus </a:t>
            </a:r>
          </a:p>
          <a:p>
            <a:pPr lvl="1"/>
            <a:r>
              <a:rPr lang="et-EE" sz="1500" dirty="0" smtClean="0"/>
              <a:t>magalate  probleem</a:t>
            </a:r>
          </a:p>
          <a:p>
            <a:pPr lvl="1">
              <a:buNone/>
            </a:pPr>
            <a:endParaRPr lang="et-EE" sz="1400" dirty="0" smtClean="0"/>
          </a:p>
          <a:p>
            <a:pPr>
              <a:buNone/>
            </a:pPr>
            <a:r>
              <a:rPr lang="et-EE" sz="2000" b="1" dirty="0" smtClean="0"/>
              <a:t>Kohaliku tähtsustamine </a:t>
            </a:r>
            <a:r>
              <a:rPr lang="et-EE" sz="1800" dirty="0" smtClean="0"/>
              <a:t>	</a:t>
            </a:r>
          </a:p>
          <a:p>
            <a:r>
              <a:rPr lang="et-EE" sz="1800" dirty="0" smtClean="0"/>
              <a:t>Väikesed perekonnad (üksikvanemaga pered) ja vananev elanikkond tekitab  vajaduse sotsiaalsete võrgustike  ja uut tüüpi sotsiaalse solidaarsuse  järele- vajadus kogukonna toetuse järele (kogukonnad)</a:t>
            </a:r>
          </a:p>
          <a:p>
            <a:pPr lvl="1">
              <a:buNone/>
            </a:pPr>
            <a:endParaRPr lang="et-EE" sz="1400" dirty="0" smtClean="0"/>
          </a:p>
          <a:p>
            <a:endParaRPr lang="et-EE" sz="1400" b="1" dirty="0" smtClean="0"/>
          </a:p>
          <a:p>
            <a:endParaRPr lang="et-EE" sz="1400" dirty="0" smtClean="0"/>
          </a:p>
          <a:p>
            <a:pPr lvl="1"/>
            <a:endParaRPr lang="et-EE" sz="2800" dirty="0"/>
          </a:p>
          <a:p>
            <a:endParaRPr lang="et-EE" sz="2800" dirty="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358082" y="142852"/>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t-EE" sz="2800" b="1" dirty="0" smtClean="0"/>
              <a:t>Linnaplaneerimise ümbermõtestamine- sootundliku linnaplaneerimise põhiprintsiibid</a:t>
            </a:r>
            <a:endParaRPr lang="et-EE" sz="2800" dirty="0"/>
          </a:p>
        </p:txBody>
      </p:sp>
      <p:sp>
        <p:nvSpPr>
          <p:cNvPr id="3" name="Content Placeholder 2"/>
          <p:cNvSpPr>
            <a:spLocks noGrp="1"/>
          </p:cNvSpPr>
          <p:nvPr>
            <p:ph idx="1"/>
          </p:nvPr>
        </p:nvSpPr>
        <p:spPr>
          <a:xfrm>
            <a:off x="457200" y="1428736"/>
            <a:ext cx="8229600" cy="4697427"/>
          </a:xfrm>
        </p:spPr>
        <p:txBody>
          <a:bodyPr>
            <a:normAutofit/>
          </a:bodyPr>
          <a:lstStyle/>
          <a:p>
            <a:pPr>
              <a:buNone/>
            </a:pPr>
            <a:r>
              <a:rPr lang="et-EE" sz="2000" b="1" dirty="0" smtClean="0"/>
              <a:t>Hoolitsus kui kultuuri osa</a:t>
            </a:r>
          </a:p>
          <a:p>
            <a:r>
              <a:rPr lang="et-EE" sz="1800" dirty="0" smtClean="0"/>
              <a:t>Kohalikud naabruskonnad on head lülid informatsiooni, kohaliku kultuuri ja teabe vahendamiseks. Nad saavad luua puhvertsooni paljude tänapäeva ühiskonna probleemide leevendamiseks nagu isoleeritus, võõrandumine jm.</a:t>
            </a:r>
          </a:p>
          <a:p>
            <a:pPr lvl="1"/>
            <a:r>
              <a:rPr lang="et-EE" sz="1400" dirty="0" smtClean="0"/>
              <a:t>Ühised  nn. avalikud eluruumid (puhketoad) elamutes ja elamupiirkondades</a:t>
            </a:r>
          </a:p>
          <a:p>
            <a:pPr>
              <a:buNone/>
            </a:pPr>
            <a:endParaRPr lang="et-EE" sz="1400" dirty="0" smtClean="0"/>
          </a:p>
          <a:p>
            <a:pPr>
              <a:buNone/>
            </a:pPr>
            <a:r>
              <a:rPr lang="et-EE" sz="2000" b="1" dirty="0" smtClean="0"/>
              <a:t>Linnaelanike kaasamine</a:t>
            </a:r>
          </a:p>
          <a:p>
            <a:r>
              <a:rPr lang="et-EE" sz="1800" dirty="0" smtClean="0"/>
              <a:t>Elanike ja kohalike kogukondade tunnustamine võrdväärsete partneritena linnaplaneerimises</a:t>
            </a:r>
          </a:p>
          <a:p>
            <a:pPr lvl="1"/>
            <a:r>
              <a:rPr lang="et-EE" sz="1400" dirty="0" smtClean="0"/>
              <a:t>Kogukondades kogukonnaliikmete initsiatiivil eksperimentaalsete  avalike ruumide loomine  - nn. rohujuuretasandil kogukonda toetavad eneseabi keskused (ema ja laste mängutoad, vanurite päevakeskused vm.)</a:t>
            </a:r>
          </a:p>
          <a:p>
            <a:pPr lvl="1">
              <a:buNone/>
            </a:pPr>
            <a:endParaRPr lang="et-EE" sz="1400" b="1" dirty="0" smtClean="0"/>
          </a:p>
          <a:p>
            <a:pPr>
              <a:buNone/>
            </a:pPr>
            <a:r>
              <a:rPr lang="et-EE" sz="2000" b="1" dirty="0" smtClean="0"/>
              <a:t>Lokaalne majandus</a:t>
            </a:r>
          </a:p>
          <a:p>
            <a:r>
              <a:rPr lang="et-EE" sz="1800" dirty="0" smtClean="0"/>
              <a:t>Võimaluste leidmine kohaliku väikeettevõtluse säilitamiseks</a:t>
            </a:r>
            <a:r>
              <a:rPr lang="et-EE" sz="1800" b="1" dirty="0" smtClean="0"/>
              <a:t> </a:t>
            </a:r>
            <a:r>
              <a:rPr lang="et-EE" sz="1800" dirty="0" smtClean="0"/>
              <a:t>(poed, väikeettevõtted), kohalik identiteet</a:t>
            </a:r>
          </a:p>
          <a:p>
            <a:endParaRPr lang="et-EE" sz="1400" b="1" dirty="0" smtClean="0"/>
          </a:p>
          <a:p>
            <a:endParaRPr lang="et-EE" sz="1400" dirty="0" smtClean="0"/>
          </a:p>
          <a:p>
            <a:pPr lvl="1"/>
            <a:endParaRPr lang="et-EE" sz="2800" dirty="0"/>
          </a:p>
          <a:p>
            <a:endParaRPr lang="et-EE" sz="2800" dirty="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500958" y="142852"/>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Autofit/>
          </a:bodyPr>
          <a:lstStyle/>
          <a:p>
            <a:r>
              <a:rPr lang="et-EE" sz="2800" b="1" dirty="0" smtClean="0"/>
              <a:t>Sootundliku ruumiplaneerimise näide</a:t>
            </a:r>
            <a:br>
              <a:rPr lang="et-EE" sz="2800" b="1" dirty="0" smtClean="0"/>
            </a:br>
            <a:endParaRPr lang="et-EE" sz="1400" i="1" dirty="0"/>
          </a:p>
        </p:txBody>
      </p:sp>
      <p:sp>
        <p:nvSpPr>
          <p:cNvPr id="3" name="Content Placeholder 2"/>
          <p:cNvSpPr>
            <a:spLocks noGrp="1"/>
          </p:cNvSpPr>
          <p:nvPr>
            <p:ph idx="1"/>
          </p:nvPr>
        </p:nvSpPr>
        <p:spPr/>
        <p:txBody>
          <a:bodyPr>
            <a:normAutofit fontScale="92500" lnSpcReduction="20000"/>
          </a:bodyPr>
          <a:lstStyle/>
          <a:p>
            <a:pPr>
              <a:buNone/>
            </a:pPr>
            <a:r>
              <a:rPr lang="et-EE" sz="2400" dirty="0" smtClean="0"/>
              <a:t>Planeerimise ülesanne</a:t>
            </a:r>
          </a:p>
          <a:p>
            <a:pPr lvl="1"/>
            <a:r>
              <a:rPr lang="et-EE" sz="1900" i="1" dirty="0" smtClean="0"/>
              <a:t>Parkimismaja ehitamine</a:t>
            </a:r>
          </a:p>
          <a:p>
            <a:pPr>
              <a:buNone/>
            </a:pPr>
            <a:r>
              <a:rPr lang="et-EE" sz="2400" dirty="0" smtClean="0"/>
              <a:t>Planeerimise protsess</a:t>
            </a:r>
          </a:p>
          <a:p>
            <a:r>
              <a:rPr lang="et-EE" sz="2400" dirty="0" smtClean="0"/>
              <a:t>Andmete kogumine</a:t>
            </a:r>
            <a:r>
              <a:rPr lang="en-US" sz="2400" dirty="0" smtClean="0"/>
              <a:t> </a:t>
            </a:r>
            <a:r>
              <a:rPr lang="et-EE" sz="2400" dirty="0" smtClean="0"/>
              <a:t>meeste ja naiste lõikes</a:t>
            </a:r>
          </a:p>
          <a:p>
            <a:pPr lvl="1"/>
            <a:r>
              <a:rPr lang="et-EE" sz="1900" i="1" dirty="0" smtClean="0"/>
              <a:t>analüüsida parkimismaja asukoha sobivust, potentsiaalsete kasutajate arvu ja kasutussagedust, kasutusmugavust ja kasutusvajadusi</a:t>
            </a:r>
          </a:p>
          <a:p>
            <a:r>
              <a:rPr lang="et-EE" sz="2400" dirty="0" smtClean="0"/>
              <a:t>Tagasiside kogumine linnaelanikelt</a:t>
            </a:r>
          </a:p>
          <a:p>
            <a:pPr lvl="1"/>
            <a:r>
              <a:rPr lang="et-EE" sz="2000" i="1" dirty="0" smtClean="0"/>
              <a:t>küsitleda lähipiirkonna elanikke (elanikud, ostjad, töötajad) ja uurida nende vajadusi</a:t>
            </a:r>
          </a:p>
          <a:p>
            <a:pPr lvl="1"/>
            <a:r>
              <a:rPr lang="et-EE" sz="2000" i="1" dirty="0" smtClean="0"/>
              <a:t>Konsulteerida ekspertidega</a:t>
            </a:r>
          </a:p>
          <a:p>
            <a:r>
              <a:rPr lang="et-EE" sz="2400" dirty="0" smtClean="0"/>
              <a:t>Kavandatava planeeringu soopõhise mõju analüüs</a:t>
            </a:r>
          </a:p>
          <a:p>
            <a:pPr lvl="1">
              <a:buNone/>
            </a:pPr>
            <a:r>
              <a:rPr lang="et-EE" sz="1900" i="1" dirty="0" smtClean="0"/>
              <a:t>	Kas kavandatava planeeringu tulemusena tagatakse juurdepääs kõigile gruppidele, kas planeering/ehitusprojekt vastab erinevate elanike gruppide vajadustele (N: puuetega inimesed, väikelaste emad), kas on tagatud turvalisus?</a:t>
            </a:r>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286644" y="142852"/>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Autofit/>
          </a:bodyPr>
          <a:lstStyle/>
          <a:p>
            <a:r>
              <a:rPr lang="et-EE" sz="2800" b="1" dirty="0" smtClean="0"/>
              <a:t>Sootundliku ruumiplaneerimise näide</a:t>
            </a:r>
            <a:endParaRPr lang="et-EE" sz="2400" i="1" dirty="0"/>
          </a:p>
        </p:txBody>
      </p:sp>
      <p:sp>
        <p:nvSpPr>
          <p:cNvPr id="3" name="Content Placeholder 2"/>
          <p:cNvSpPr>
            <a:spLocks noGrp="1"/>
          </p:cNvSpPr>
          <p:nvPr>
            <p:ph idx="1"/>
          </p:nvPr>
        </p:nvSpPr>
        <p:spPr>
          <a:xfrm>
            <a:off x="457200" y="1428736"/>
            <a:ext cx="8229600" cy="4697427"/>
          </a:xfrm>
        </p:spPr>
        <p:txBody>
          <a:bodyPr>
            <a:normAutofit/>
          </a:bodyPr>
          <a:lstStyle/>
          <a:p>
            <a:r>
              <a:rPr lang="et-EE" sz="2200" dirty="0" smtClean="0"/>
              <a:t>Kavandatava planeeringu muutmine vastavalt soopõhise analüüsi tulemustele</a:t>
            </a:r>
          </a:p>
          <a:p>
            <a:pPr lvl="1"/>
            <a:r>
              <a:rPr lang="et-EE" sz="1800" i="1" dirty="0" smtClean="0"/>
              <a:t>Muuta parkimismaja sisse- ja väljasõiduskeem lihtsamaks, lihtne manööverdada, parkimisala laius </a:t>
            </a:r>
          </a:p>
          <a:p>
            <a:pPr lvl="1"/>
            <a:r>
              <a:rPr lang="et-EE" sz="1800" i="1" dirty="0" smtClean="0"/>
              <a:t>Vältida antisotsiaalseid disaini elemente (kõrged barjäärid, pimedad nurgad jne.)</a:t>
            </a:r>
          </a:p>
          <a:p>
            <a:r>
              <a:rPr lang="et-EE" sz="2200" dirty="0" smtClean="0"/>
              <a:t>Lisasoovituste andmine planeeringu teostamiseks</a:t>
            </a:r>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429520" y="142852"/>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800" b="1" dirty="0" smtClean="0"/>
              <a:t>Mis on kasu võrdsetele võimalustele  orienteeritud regionaalarengu  planeerimisest? </a:t>
            </a:r>
            <a:endParaRPr lang="et-EE" sz="2400" i="1" dirty="0"/>
          </a:p>
        </p:txBody>
      </p:sp>
      <p:sp>
        <p:nvSpPr>
          <p:cNvPr id="3" name="Content Placeholder 2"/>
          <p:cNvSpPr>
            <a:spLocks noGrp="1"/>
          </p:cNvSpPr>
          <p:nvPr>
            <p:ph idx="1"/>
          </p:nvPr>
        </p:nvSpPr>
        <p:spPr/>
        <p:txBody>
          <a:bodyPr>
            <a:normAutofit/>
          </a:bodyPr>
          <a:lstStyle/>
          <a:p>
            <a:pPr>
              <a:buNone/>
            </a:pPr>
            <a:r>
              <a:rPr lang="et-EE" sz="2400" b="1" dirty="0" smtClean="0"/>
              <a:t>Kohalikud omavalitsused-regioon</a:t>
            </a:r>
          </a:p>
          <a:p>
            <a:pPr>
              <a:buNone/>
            </a:pPr>
            <a:endParaRPr lang="et-EE" sz="2400" b="1" dirty="0" smtClean="0"/>
          </a:p>
          <a:p>
            <a:pPr lvl="1"/>
            <a:r>
              <a:rPr lang="et-EE" sz="2400" dirty="0" smtClean="0"/>
              <a:t>paraneb kohalike elanike elukvaliteet</a:t>
            </a:r>
          </a:p>
          <a:p>
            <a:pPr lvl="1"/>
            <a:r>
              <a:rPr lang="et-EE" sz="2400" dirty="0" smtClean="0"/>
              <a:t>on arvestatud kõikide elanike gruppide vajaduste ja huvidega</a:t>
            </a:r>
          </a:p>
          <a:p>
            <a:pPr lvl="1"/>
            <a:r>
              <a:rPr lang="et-EE" sz="2400" dirty="0" smtClean="0"/>
              <a:t>mõjude analüüs ja sihtgruppidele orienteeritud planeerimine tagab ressursside efektiivsema kasutuse </a:t>
            </a:r>
          </a:p>
          <a:p>
            <a:pPr lvl="1"/>
            <a:endParaRPr lang="et-EE"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800" b="1" dirty="0" smtClean="0"/>
              <a:t>Soolise võrdõiguslikkuse süvalaiendamine -konverteeritud eurodeks </a:t>
            </a:r>
            <a:r>
              <a:rPr lang="et-EE" sz="2800" b="1" dirty="0" err="1" smtClean="0"/>
              <a:t>…sootundlik</a:t>
            </a:r>
            <a:r>
              <a:rPr lang="et-EE" sz="2800" b="1" dirty="0" smtClean="0"/>
              <a:t> eelarve</a:t>
            </a:r>
            <a:endParaRPr lang="et-EE" sz="2400" i="1" dirty="0"/>
          </a:p>
        </p:txBody>
      </p:sp>
      <p:sp>
        <p:nvSpPr>
          <p:cNvPr id="3" name="Content Placeholder 2"/>
          <p:cNvSpPr>
            <a:spLocks noGrp="1"/>
          </p:cNvSpPr>
          <p:nvPr>
            <p:ph idx="1"/>
          </p:nvPr>
        </p:nvSpPr>
        <p:spPr/>
        <p:txBody>
          <a:bodyPr>
            <a:normAutofit/>
          </a:bodyPr>
          <a:lstStyle/>
          <a:p>
            <a:pPr>
              <a:buNone/>
            </a:pPr>
            <a:r>
              <a:rPr lang="et-EE" sz="2400" dirty="0" smtClean="0"/>
              <a:t>	</a:t>
            </a:r>
          </a:p>
          <a:p>
            <a:pPr lvl="1">
              <a:buNone/>
            </a:pPr>
            <a:r>
              <a:rPr lang="et-EE" sz="2000" dirty="0" smtClean="0"/>
              <a:t>					Kuidas jagunevad eelarve ressursid 					meeste ja naiste vahel?</a:t>
            </a:r>
          </a:p>
          <a:p>
            <a:pPr lvl="1">
              <a:buNone/>
            </a:pPr>
            <a:r>
              <a:rPr lang="et-EE" sz="2000" dirty="0" smtClean="0"/>
              <a:t>					Kuipalju kasu saavad naised ja kuipalju 				mehed?</a:t>
            </a:r>
          </a:p>
          <a:p>
            <a:pPr lvl="1">
              <a:buNone/>
            </a:pPr>
            <a:r>
              <a:rPr lang="et-EE" sz="2000" dirty="0" smtClean="0"/>
              <a:t>					Kes ja milliseid teenuseid kasutavad?</a:t>
            </a:r>
          </a:p>
          <a:p>
            <a:pPr lvl="1">
              <a:buNone/>
            </a:pPr>
            <a:r>
              <a:rPr lang="et-EE" sz="2000" dirty="0" smtClean="0"/>
              <a:t>					Milline on eelarve ressursside jaotuse  				mõju meestele ja milline naistele -</a:t>
            </a:r>
          </a:p>
          <a:p>
            <a:pPr lvl="1">
              <a:buNone/>
            </a:pPr>
            <a:r>
              <a:rPr lang="et-EE" sz="2000" dirty="0" smtClean="0"/>
              <a:t> 					kuidas see mõjutab nende võimalusi ja 				elukvaliteeti?</a:t>
            </a:r>
          </a:p>
          <a:p>
            <a:pPr lvl="1">
              <a:buNone/>
            </a:pPr>
            <a:endParaRPr lang="et-EE" sz="2000" dirty="0" smtClean="0"/>
          </a:p>
          <a:p>
            <a:pPr lvl="1">
              <a:buNone/>
            </a:pPr>
            <a:endParaRPr lang="et-EE" sz="2000" dirty="0" smtClean="0"/>
          </a:p>
          <a:p>
            <a:pPr lvl="1">
              <a:buNone/>
            </a:pPr>
            <a:endParaRPr lang="et-EE" sz="2000" dirty="0" smtClean="0"/>
          </a:p>
        </p:txBody>
      </p:sp>
      <p:pic>
        <p:nvPicPr>
          <p:cNvPr id="2051" name="Picture 3"/>
          <p:cNvPicPr>
            <a:picLocks noChangeAspect="1" noChangeArrowheads="1"/>
          </p:cNvPicPr>
          <p:nvPr/>
        </p:nvPicPr>
        <p:blipFill>
          <a:blip r:embed="rId2" cstate="print"/>
          <a:srcRect/>
          <a:stretch>
            <a:fillRect/>
          </a:stretch>
        </p:blipFill>
        <p:spPr bwMode="auto">
          <a:xfrm>
            <a:off x="785786" y="2143116"/>
            <a:ext cx="3358686" cy="2857520"/>
          </a:xfrm>
          <a:prstGeom prst="rect">
            <a:avLst/>
          </a:prstGeom>
          <a:noFill/>
          <a:ln w="9525">
            <a:noFill/>
            <a:miter lim="800000"/>
            <a:headEnd/>
            <a:tailEnd/>
          </a:ln>
        </p:spPr>
      </p:pic>
      <p:sp>
        <p:nvSpPr>
          <p:cNvPr id="6" name="Ristkülik 5"/>
          <p:cNvSpPr/>
          <p:nvPr/>
        </p:nvSpPr>
        <p:spPr>
          <a:xfrm>
            <a:off x="6500826" y="6000768"/>
            <a:ext cx="2126864" cy="369332"/>
          </a:xfrm>
          <a:prstGeom prst="rect">
            <a:avLst/>
          </a:prstGeom>
        </p:spPr>
        <p:txBody>
          <a:bodyPr wrap="none">
            <a:spAutoFit/>
          </a:bodyPr>
          <a:lstStyle/>
          <a:p>
            <a:pPr algn="r"/>
            <a:r>
              <a:rPr lang="et-EE" i="1" dirty="0" err="1" smtClean="0"/>
              <a:t>www.genderalp.com</a:t>
            </a:r>
            <a:endParaRPr lang="et-EE"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800" b="1" dirty="0" smtClean="0"/>
              <a:t>Tööstuspargid ja regionaalareng</a:t>
            </a:r>
            <a:endParaRPr lang="et-EE" sz="2400" i="1" dirty="0"/>
          </a:p>
        </p:txBody>
      </p:sp>
      <p:sp>
        <p:nvSpPr>
          <p:cNvPr id="3" name="Content Placeholder 2"/>
          <p:cNvSpPr>
            <a:spLocks noGrp="1"/>
          </p:cNvSpPr>
          <p:nvPr>
            <p:ph idx="1"/>
          </p:nvPr>
        </p:nvSpPr>
        <p:spPr/>
        <p:txBody>
          <a:bodyPr>
            <a:normAutofit fontScale="92500" lnSpcReduction="10000"/>
          </a:bodyPr>
          <a:lstStyle/>
          <a:p>
            <a:r>
              <a:rPr lang="et-EE" sz="2400" dirty="0" smtClean="0"/>
              <a:t>soopõhine kohaliku majanduse analüüs ja profiili väljaselgitamine (kompetentsid, tegevused)</a:t>
            </a:r>
          </a:p>
          <a:p>
            <a:r>
              <a:rPr lang="et-EE" sz="2400" dirty="0" smtClean="0"/>
              <a:t>integreeritud ettevõtluse planeerimine (kohalik majandus ja tööstuspargi võimalused)</a:t>
            </a:r>
          </a:p>
          <a:p>
            <a:r>
              <a:rPr lang="et-EE" sz="2400" dirty="0" smtClean="0"/>
              <a:t>tööstuspargi integreerimine kohalikku infrastruktuuri</a:t>
            </a:r>
          </a:p>
          <a:p>
            <a:r>
              <a:rPr lang="et-EE" sz="2400" dirty="0" smtClean="0"/>
              <a:t>lastehoiu võimaluste loomine tööstuspargi lähedusse</a:t>
            </a:r>
          </a:p>
          <a:p>
            <a:r>
              <a:rPr lang="et-EE" sz="2400" dirty="0" smtClean="0"/>
              <a:t>ühistranspordi korraldamine</a:t>
            </a:r>
          </a:p>
          <a:p>
            <a:r>
              <a:rPr lang="et-EE" sz="2400" dirty="0" smtClean="0"/>
              <a:t>töö ja teenuste vahetus tööstuspargi ja kohalike ettevõtete vahel</a:t>
            </a:r>
          </a:p>
          <a:p>
            <a:r>
              <a:rPr lang="et-EE" sz="2400" dirty="0" smtClean="0"/>
              <a:t>regulaarne monitooring, et selgitada välja kõikide huvigruppide rahulolu</a:t>
            </a:r>
          </a:p>
          <a:p>
            <a:r>
              <a:rPr lang="et-EE" sz="2400" dirty="0" smtClean="0"/>
              <a:t>huvigruppide kaasamine planeerimise ja otsustusprotsessidesse (ka naiste)</a:t>
            </a:r>
          </a:p>
          <a:p>
            <a:endParaRPr lang="et-EE" sz="2400" dirty="0" smtClean="0"/>
          </a:p>
          <a:p>
            <a:endParaRPr lang="et-EE" sz="2400" dirty="0" smtClean="0"/>
          </a:p>
          <a:p>
            <a:endParaRPr lang="et-EE"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9"/>
            <a:ext cx="7772400" cy="3643338"/>
          </a:xfrm>
        </p:spPr>
        <p:txBody>
          <a:bodyPr>
            <a:normAutofit/>
          </a:bodyPr>
          <a:lstStyle/>
          <a:p>
            <a:r>
              <a:rPr lang="et-EE" sz="3600" b="1" dirty="0" smtClean="0"/>
              <a:t/>
            </a:r>
            <a:br>
              <a:rPr lang="et-EE" sz="3600" b="1" dirty="0" smtClean="0"/>
            </a:br>
            <a:r>
              <a:rPr lang="et-EE" sz="3600" b="1" dirty="0" smtClean="0"/>
              <a:t>Head sootundlikku planeerimist!</a:t>
            </a:r>
            <a:r>
              <a:rPr lang="et-EE" sz="3600" b="1" dirty="0"/>
              <a:t/>
            </a:r>
            <a:br>
              <a:rPr lang="et-EE" sz="3600" b="1" dirty="0"/>
            </a:br>
            <a:r>
              <a:rPr lang="et-EE" dirty="0" smtClean="0"/>
              <a:t/>
            </a:r>
            <a:br>
              <a:rPr lang="et-EE" dirty="0" smtClean="0"/>
            </a:br>
            <a:endParaRPr lang="et-EE" dirty="0"/>
          </a:p>
        </p:txBody>
      </p:sp>
      <p:pic>
        <p:nvPicPr>
          <p:cNvPr id="1026" name="Pilt 4"/>
          <p:cNvPicPr>
            <a:picLocks noChangeAspect="1" noChangeArrowheads="1"/>
          </p:cNvPicPr>
          <p:nvPr/>
        </p:nvPicPr>
        <p:blipFill>
          <a:blip r:embed="rId2" cstate="print"/>
          <a:srcRect/>
          <a:stretch>
            <a:fillRect/>
          </a:stretch>
        </p:blipFill>
        <p:spPr bwMode="auto">
          <a:xfrm>
            <a:off x="857224" y="714356"/>
            <a:ext cx="2090019" cy="500066"/>
          </a:xfrm>
          <a:prstGeom prst="rect">
            <a:avLst/>
          </a:prstGeom>
          <a:noFill/>
          <a:ln w="9525">
            <a:noFill/>
            <a:miter lim="800000"/>
            <a:headEnd/>
            <a:tailEnd/>
          </a:ln>
        </p:spPr>
      </p:pic>
      <p:pic>
        <p:nvPicPr>
          <p:cNvPr id="1027" name="Picture 1" descr="ENUT_logo.png"/>
          <p:cNvPicPr>
            <a:picLocks noChangeAspect="1" noChangeArrowheads="1"/>
          </p:cNvPicPr>
          <p:nvPr/>
        </p:nvPicPr>
        <p:blipFill>
          <a:blip r:embed="rId3" cstate="print"/>
          <a:srcRect/>
          <a:stretch>
            <a:fillRect/>
          </a:stretch>
        </p:blipFill>
        <p:spPr bwMode="auto">
          <a:xfrm>
            <a:off x="6643702" y="714356"/>
            <a:ext cx="1290494" cy="357190"/>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4214810" y="571480"/>
            <a:ext cx="1096783"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t-EE" sz="2800" b="1" dirty="0" smtClean="0"/>
              <a:t/>
            </a:r>
            <a:br>
              <a:rPr lang="et-EE" sz="2800" b="1" dirty="0" smtClean="0"/>
            </a:br>
            <a:r>
              <a:rPr lang="et-EE" sz="2800" b="1" dirty="0" smtClean="0"/>
              <a:t/>
            </a:r>
            <a:br>
              <a:rPr lang="et-EE" sz="2800" b="1" dirty="0" smtClean="0"/>
            </a:br>
            <a:r>
              <a:rPr lang="et-EE" sz="2800" b="1" dirty="0" smtClean="0"/>
              <a:t>Regionaalarengu ümbermõtestamine - soolise mõõtme lisamine</a:t>
            </a:r>
            <a:br>
              <a:rPr lang="et-EE" sz="2800" b="1" dirty="0" smtClean="0"/>
            </a:br>
            <a:r>
              <a:rPr lang="et-EE" sz="2800" dirty="0" smtClean="0"/>
              <a:t/>
            </a:r>
            <a:br>
              <a:rPr lang="et-EE" sz="2800" dirty="0" smtClean="0"/>
            </a:br>
            <a:endParaRPr lang="et-EE" sz="2800" dirty="0"/>
          </a:p>
        </p:txBody>
      </p:sp>
      <p:sp>
        <p:nvSpPr>
          <p:cNvPr id="3" name="Content Placeholder 2"/>
          <p:cNvSpPr>
            <a:spLocks noGrp="1"/>
          </p:cNvSpPr>
          <p:nvPr>
            <p:ph idx="1"/>
          </p:nvPr>
        </p:nvSpPr>
        <p:spPr>
          <a:xfrm>
            <a:off x="457200" y="1500175"/>
            <a:ext cx="8229600" cy="4500594"/>
          </a:xfrm>
        </p:spPr>
        <p:txBody>
          <a:bodyPr>
            <a:normAutofit/>
          </a:bodyPr>
          <a:lstStyle/>
          <a:p>
            <a:r>
              <a:rPr lang="et-EE" sz="2400" dirty="0" smtClean="0"/>
              <a:t>meestele ja naistele võrdsete võimaluste loomine</a:t>
            </a:r>
          </a:p>
          <a:p>
            <a:r>
              <a:rPr lang="et-EE" sz="2400" dirty="0" smtClean="0"/>
              <a:t>vajadustele orienteeritud  planeerimine meestele ja naistele</a:t>
            </a:r>
          </a:p>
          <a:p>
            <a:r>
              <a:rPr lang="et-EE" sz="2400" dirty="0" smtClean="0"/>
              <a:t>Sootundlik lähenemine kogu planeerimise ja otsustamise protsessile ( soopõhine analüüs-mõju meestele ja naistele) </a:t>
            </a:r>
          </a:p>
          <a:p>
            <a:r>
              <a:rPr lang="et-EE" sz="2400" dirty="0" smtClean="0"/>
              <a:t>Ei  “neutraalsetele“ projektidele</a:t>
            </a:r>
          </a:p>
          <a:p>
            <a:pPr>
              <a:buNone/>
            </a:pPr>
            <a:r>
              <a:rPr lang="et-EE" sz="2800" b="1" dirty="0" smtClean="0"/>
              <a:t>Oodatav kasu:</a:t>
            </a:r>
          </a:p>
          <a:p>
            <a:r>
              <a:rPr lang="et-EE" sz="2400" i="1" dirty="0" smtClean="0"/>
              <a:t>Efektiivsem ja jätkusuutlikum regionaalareng</a:t>
            </a:r>
          </a:p>
          <a:p>
            <a:r>
              <a:rPr lang="et-EE" sz="2400" i="1" dirty="0" smtClean="0"/>
              <a:t>Parem reageerimine demograafilistele ja elustiili muutustele</a:t>
            </a:r>
          </a:p>
          <a:p>
            <a:r>
              <a:rPr lang="et-EE" sz="2400" i="1" dirty="0" smtClean="0"/>
              <a:t>Läbipaistvam valitsemine</a:t>
            </a:r>
          </a:p>
          <a:p>
            <a:pPr>
              <a:buNone/>
            </a:pPr>
            <a:endParaRPr lang="et-EE" sz="2800" i="1" dirty="0" smtClean="0"/>
          </a:p>
          <a:p>
            <a:endParaRPr lang="et-EE" sz="2800" dirty="0"/>
          </a:p>
          <a:p>
            <a:endParaRPr lang="et-EE" sz="2800" dirty="0"/>
          </a:p>
        </p:txBody>
      </p:sp>
      <p:sp>
        <p:nvSpPr>
          <p:cNvPr id="4" name="Ristkülik 3"/>
          <p:cNvSpPr/>
          <p:nvPr/>
        </p:nvSpPr>
        <p:spPr>
          <a:xfrm>
            <a:off x="5788515" y="6000768"/>
            <a:ext cx="2839175" cy="369332"/>
          </a:xfrm>
          <a:prstGeom prst="rect">
            <a:avLst/>
          </a:prstGeom>
        </p:spPr>
        <p:txBody>
          <a:bodyPr wrap="none">
            <a:spAutoFit/>
          </a:bodyPr>
          <a:lstStyle/>
          <a:p>
            <a:pPr algn="r"/>
            <a:r>
              <a:rPr lang="et-EE" i="1" dirty="0" smtClean="0"/>
              <a:t>Allikas: www.genderalp.com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71504"/>
          </a:xfrm>
        </p:spPr>
        <p:txBody>
          <a:bodyPr>
            <a:normAutofit fontScale="90000"/>
          </a:bodyPr>
          <a:lstStyle/>
          <a:p>
            <a:r>
              <a:rPr lang="et-EE" sz="3200" b="1" dirty="0" smtClean="0"/>
              <a:t>Ruumiplaneerimine ja soolistatud ruum</a:t>
            </a:r>
            <a:endParaRPr lang="et-EE" sz="3200" b="1" dirty="0"/>
          </a:p>
        </p:txBody>
      </p:sp>
      <p:sp>
        <p:nvSpPr>
          <p:cNvPr id="3" name="Content Placeholder 2"/>
          <p:cNvSpPr>
            <a:spLocks noGrp="1"/>
          </p:cNvSpPr>
          <p:nvPr>
            <p:ph idx="1"/>
          </p:nvPr>
        </p:nvSpPr>
        <p:spPr>
          <a:xfrm>
            <a:off x="457200" y="1214422"/>
            <a:ext cx="8229600" cy="5286412"/>
          </a:xfrm>
        </p:spPr>
        <p:txBody>
          <a:bodyPr>
            <a:noAutofit/>
          </a:bodyPr>
          <a:lstStyle/>
          <a:p>
            <a:pPr>
              <a:buNone/>
            </a:pPr>
            <a:r>
              <a:rPr lang="et-EE" sz="1800" b="1" dirty="0" smtClean="0"/>
              <a:t>Meid ümbritsev ruum määrab ära selle</a:t>
            </a:r>
            <a:r>
              <a:rPr lang="en-US" sz="1800" dirty="0" smtClean="0"/>
              <a:t> </a:t>
            </a:r>
          </a:p>
          <a:p>
            <a:pPr lvl="1"/>
            <a:r>
              <a:rPr lang="et-EE" sz="1800" dirty="0" smtClean="0"/>
              <a:t>mida me selles ruumis saame teha</a:t>
            </a:r>
          </a:p>
          <a:p>
            <a:pPr lvl="1">
              <a:spcBef>
                <a:spcPts val="0"/>
              </a:spcBef>
            </a:pPr>
            <a:r>
              <a:rPr lang="et-EE" sz="1800" dirty="0" smtClean="0"/>
              <a:t>k</a:t>
            </a:r>
            <a:r>
              <a:rPr lang="en-US" sz="1800" dirty="0" err="1" smtClean="0"/>
              <a:t>uidas</a:t>
            </a:r>
            <a:r>
              <a:rPr lang="en-US" sz="1800" dirty="0" smtClean="0"/>
              <a:t> me end seal </a:t>
            </a:r>
            <a:r>
              <a:rPr lang="en-US" sz="1800" dirty="0" err="1" smtClean="0"/>
              <a:t>tunneme</a:t>
            </a:r>
            <a:r>
              <a:rPr lang="et-EE" sz="1800" dirty="0" smtClean="0"/>
              <a:t> ja kuidas me tunneme end oma kogukondade keskel </a:t>
            </a:r>
            <a:r>
              <a:rPr lang="et-EE" sz="1800" i="1" dirty="0" smtClean="0"/>
              <a:t>(milline on meie juurdepääs teenustele ja ressurssidele)</a:t>
            </a:r>
          </a:p>
          <a:p>
            <a:pPr lvl="1">
              <a:spcBef>
                <a:spcPts val="0"/>
              </a:spcBef>
            </a:pPr>
            <a:r>
              <a:rPr lang="et-EE" sz="1800" dirty="0" smtClean="0"/>
              <a:t> kuidas me omavahel suhtleme</a:t>
            </a:r>
          </a:p>
          <a:p>
            <a:pPr algn="just">
              <a:spcBef>
                <a:spcPts val="0"/>
              </a:spcBef>
              <a:buNone/>
            </a:pPr>
            <a:endParaRPr lang="en-US" sz="1800" b="1" dirty="0" smtClean="0"/>
          </a:p>
          <a:p>
            <a:pPr algn="just">
              <a:spcBef>
                <a:spcPts val="0"/>
              </a:spcBef>
              <a:buNone/>
            </a:pPr>
            <a:r>
              <a:rPr lang="et-EE" sz="1800" b="1" dirty="0" smtClean="0"/>
              <a:t>See kuidas ruum on planeeritud</a:t>
            </a:r>
          </a:p>
          <a:p>
            <a:pPr lvl="1" algn="just">
              <a:spcBef>
                <a:spcPts val="0"/>
              </a:spcBef>
              <a:buNone/>
            </a:pPr>
            <a:r>
              <a:rPr lang="et-EE" sz="1800" dirty="0" smtClean="0"/>
              <a:t>	omab kriitilist mõju nii meeste kui naiste elukogemusele</a:t>
            </a:r>
            <a:r>
              <a:rPr lang="en-US" sz="1800" dirty="0" smtClean="0"/>
              <a:t> </a:t>
            </a:r>
            <a:r>
              <a:rPr lang="en-US" sz="1800" dirty="0" err="1" smtClean="0"/>
              <a:t>ja</a:t>
            </a:r>
            <a:r>
              <a:rPr lang="en-US" sz="1800" dirty="0" smtClean="0"/>
              <a:t> </a:t>
            </a:r>
            <a:endParaRPr lang="et-EE" sz="1800" dirty="0" smtClean="0"/>
          </a:p>
          <a:p>
            <a:pPr lvl="1" algn="just">
              <a:spcBef>
                <a:spcPts val="0"/>
              </a:spcBef>
              <a:buNone/>
            </a:pPr>
            <a:r>
              <a:rPr lang="et-EE" sz="1800" dirty="0" smtClean="0"/>
              <a:t> </a:t>
            </a:r>
            <a:r>
              <a:rPr lang="en-US" sz="1800" dirty="0" smtClean="0"/>
              <a:t>	</a:t>
            </a:r>
            <a:r>
              <a:rPr lang="et-EE" sz="1800" dirty="0" smtClean="0"/>
              <a:t>võib mängida võtmerolli meie elu lihtsamaks  muutmisel või vastupidi, muutes</a:t>
            </a:r>
            <a:r>
              <a:rPr lang="en-US" sz="1800" dirty="0" smtClean="0"/>
              <a:t> </a:t>
            </a:r>
            <a:r>
              <a:rPr lang="et-EE" sz="1800" dirty="0" smtClean="0"/>
              <a:t>meie elu raskemaks</a:t>
            </a:r>
            <a:endParaRPr lang="en-US" sz="1800" dirty="0" smtClean="0"/>
          </a:p>
          <a:p>
            <a:pPr lvl="1" algn="just">
              <a:spcBef>
                <a:spcPts val="0"/>
              </a:spcBef>
              <a:buNone/>
            </a:pPr>
            <a:endParaRPr lang="en-US" sz="1800" dirty="0" smtClean="0"/>
          </a:p>
          <a:p>
            <a:pPr algn="just">
              <a:spcBef>
                <a:spcPts val="0"/>
              </a:spcBef>
              <a:buNone/>
            </a:pPr>
            <a:r>
              <a:rPr lang="et-EE" sz="1800" b="1" dirty="0" smtClean="0"/>
              <a:t>Ruumiline planeerimine </a:t>
            </a:r>
            <a:r>
              <a:rPr lang="et-EE" sz="1800" dirty="0" smtClean="0"/>
              <a:t>on eri tasanditel ühiskonnaplaneerimine, mille eesmärgiks on sünteetiliselt ja interdistsiplinaarselt koordineerida, kujundada, suunata ja kontrollida arengut ja ressursside jaotamist geograafiliselt defineeritud ruumis, arvestades sotsiaalseid, majanduslikke, looduslikke (sh ökoloogilisi) ja kultuurilisi (sh esteetilisi) reaalsusi ja tulevikuvisioone (aspekte). Regionaalne/ ruumiline planeerimine peab olema demokraatlik, kõikehaarav, funktsionaalne ning pikaajalisusele orienteeritud.</a:t>
            </a:r>
            <a:r>
              <a:rPr lang="fi-FI" sz="1800" b="1" dirty="0" smtClean="0"/>
              <a:t> </a:t>
            </a:r>
          </a:p>
          <a:p>
            <a:pPr algn="r">
              <a:spcBef>
                <a:spcPts val="0"/>
              </a:spcBef>
              <a:buNone/>
            </a:pPr>
            <a:r>
              <a:rPr lang="et-EE" sz="1400" i="1" dirty="0" smtClean="0"/>
              <a:t>(</a:t>
            </a:r>
            <a:r>
              <a:rPr lang="fi-FI" sz="1400" i="1" dirty="0" err="1" smtClean="0"/>
              <a:t>Euroopa</a:t>
            </a:r>
            <a:r>
              <a:rPr lang="fi-FI" sz="1400" i="1" dirty="0" smtClean="0"/>
              <a:t> </a:t>
            </a:r>
            <a:r>
              <a:rPr lang="fi-FI" sz="1400" i="1" dirty="0" err="1" smtClean="0"/>
              <a:t>Regionaalse</a:t>
            </a:r>
            <a:r>
              <a:rPr lang="fi-FI" sz="1400" i="1" dirty="0" smtClean="0"/>
              <a:t>/ </a:t>
            </a:r>
            <a:r>
              <a:rPr lang="fi-FI" sz="1400" i="1" dirty="0" err="1" smtClean="0"/>
              <a:t>Ruumilise</a:t>
            </a:r>
            <a:r>
              <a:rPr lang="fi-FI" sz="1400" i="1" dirty="0" smtClean="0"/>
              <a:t> </a:t>
            </a:r>
            <a:r>
              <a:rPr lang="fi-FI" sz="1400" i="1" dirty="0" err="1" smtClean="0"/>
              <a:t>Planeerimise</a:t>
            </a:r>
            <a:r>
              <a:rPr lang="fi-FI" sz="1400" i="1" dirty="0" smtClean="0"/>
              <a:t> </a:t>
            </a:r>
            <a:r>
              <a:rPr lang="fi-FI" sz="1400" i="1" dirty="0" err="1" smtClean="0"/>
              <a:t>Harta</a:t>
            </a:r>
            <a:r>
              <a:rPr lang="fi-FI" sz="1400" i="1" dirty="0" smtClean="0"/>
              <a:t> , </a:t>
            </a:r>
            <a:r>
              <a:rPr lang="en-US" sz="1400" i="1" dirty="0" err="1" smtClean="0"/>
              <a:t>Torremolinos</a:t>
            </a:r>
            <a:r>
              <a:rPr lang="en-US" sz="1400" i="1" dirty="0" smtClean="0"/>
              <a:t> 20.05.1983</a:t>
            </a:r>
            <a:r>
              <a:rPr lang="et-EE" sz="1400" i="1" dirty="0" smtClean="0"/>
              <a:t>)</a:t>
            </a:r>
            <a:endParaRPr lang="et-EE" sz="1400" i="1" dirty="0"/>
          </a:p>
        </p:txBody>
      </p:sp>
      <p:pic>
        <p:nvPicPr>
          <p:cNvPr id="4" name="Pilt 4"/>
          <p:cNvPicPr>
            <a:picLocks noChangeAspect="1" noChangeArrowheads="1"/>
          </p:cNvPicPr>
          <p:nvPr/>
        </p:nvPicPr>
        <p:blipFill>
          <a:blip r:embed="rId2" cstate="print"/>
          <a:srcRect/>
          <a:stretch>
            <a:fillRect/>
          </a:stretch>
        </p:blipFill>
        <p:spPr bwMode="auto">
          <a:xfrm>
            <a:off x="428597" y="142852"/>
            <a:ext cx="2000264" cy="478591"/>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358082" y="214290"/>
            <a:ext cx="1285884" cy="3559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800" b="1" dirty="0" smtClean="0"/>
              <a:t>Sootundlik planeerimine- </a:t>
            </a:r>
            <a:r>
              <a:rPr lang="et-EE" sz="2400" i="1" dirty="0" smtClean="0"/>
              <a:t>Kuidas tagada meestele ja naistele kõrge elukvaliteet läbi vajadustest juhitud regionaalse arengu planeerimise?</a:t>
            </a:r>
            <a:endParaRPr lang="et-EE" sz="2400" i="1" dirty="0"/>
          </a:p>
        </p:txBody>
      </p:sp>
      <p:sp>
        <p:nvSpPr>
          <p:cNvPr id="3" name="Content Placeholder 2"/>
          <p:cNvSpPr>
            <a:spLocks noGrp="1"/>
          </p:cNvSpPr>
          <p:nvPr>
            <p:ph idx="1"/>
          </p:nvPr>
        </p:nvSpPr>
        <p:spPr/>
        <p:txBody>
          <a:bodyPr>
            <a:normAutofit/>
          </a:bodyPr>
          <a:lstStyle/>
          <a:p>
            <a:pPr>
              <a:buNone/>
            </a:pPr>
            <a:r>
              <a:rPr lang="et-EE" sz="2400" b="1" dirty="0" smtClean="0"/>
              <a:t>Regionaalarengu planeerimine meestele ja naistele </a:t>
            </a:r>
            <a:r>
              <a:rPr lang="et-EE" sz="2400" b="1" dirty="0" err="1" smtClean="0"/>
              <a:t>on…</a:t>
            </a:r>
            <a:r>
              <a:rPr lang="et-EE" sz="2400" b="1" dirty="0" smtClean="0"/>
              <a:t>.</a:t>
            </a:r>
          </a:p>
          <a:p>
            <a:r>
              <a:rPr lang="et-EE" sz="2400" dirty="0" smtClean="0"/>
              <a:t>meeste ja naiste igapäevastele vajadustele orienteeritud teenus</a:t>
            </a:r>
          </a:p>
          <a:p>
            <a:r>
              <a:rPr lang="et-EE" sz="2400" dirty="0" smtClean="0"/>
              <a:t>elamine ja töötamine hästi planeeritud ja lihtsalt juurdepääsetavates linnades, maapiirkondades</a:t>
            </a:r>
          </a:p>
          <a:p>
            <a:r>
              <a:rPr lang="et-EE" sz="2400" dirty="0" smtClean="0"/>
              <a:t>sotsiaalne infrastruktuur, vaba aja veetmise võimalused on n.ö. käeulatuses või kergesti ligipääsetavad ilma autota </a:t>
            </a:r>
          </a:p>
          <a:p>
            <a:r>
              <a:rPr lang="et-EE" sz="2400" dirty="0" smtClean="0"/>
              <a:t>elanikud on kaasatud otsustusprotsessi</a:t>
            </a:r>
          </a:p>
          <a:p>
            <a:r>
              <a:rPr lang="et-EE" sz="2400" dirty="0" smtClean="0"/>
              <a:t>konsulteerimine enne planeerimist, mitte vastupidi</a:t>
            </a:r>
          </a:p>
          <a:p>
            <a:r>
              <a:rPr lang="et-EE" sz="2400" dirty="0" smtClean="0"/>
              <a:t>Lühikesed vahemaad (töö-kodu-kauplus-kool/lasteaed)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t-EE" sz="2800" b="1" dirty="0" smtClean="0"/>
              <a:t>Peamised reformid</a:t>
            </a:r>
            <a:endParaRPr lang="et-EE" sz="2400" i="1" dirty="0"/>
          </a:p>
        </p:txBody>
      </p:sp>
      <p:sp>
        <p:nvSpPr>
          <p:cNvPr id="3" name="Content Placeholder 2"/>
          <p:cNvSpPr>
            <a:spLocks noGrp="1"/>
          </p:cNvSpPr>
          <p:nvPr>
            <p:ph idx="1"/>
          </p:nvPr>
        </p:nvSpPr>
        <p:spPr/>
        <p:txBody>
          <a:bodyPr>
            <a:normAutofit lnSpcReduction="10000"/>
          </a:bodyPr>
          <a:lstStyle/>
          <a:p>
            <a:r>
              <a:rPr lang="et-EE" sz="2400" dirty="0" smtClean="0"/>
              <a:t>soopõhine andmete, ruumi ja kasutuse analüüs</a:t>
            </a:r>
          </a:p>
          <a:p>
            <a:r>
              <a:rPr lang="et-EE" sz="2400" dirty="0" smtClean="0"/>
              <a:t>selged eesmärgid (ka soolises lõikes) regionaalarengu planeerimisel</a:t>
            </a:r>
          </a:p>
          <a:p>
            <a:r>
              <a:rPr lang="et-EE" sz="2400" dirty="0" smtClean="0"/>
              <a:t>enne detailplaneeringute koostamist analüüsitakse võimalikku mõju erinevatele sihtgruppidele (N: mehed/naised, noored/vanad)</a:t>
            </a:r>
          </a:p>
          <a:p>
            <a:r>
              <a:rPr lang="et-EE" sz="2400" dirty="0" smtClean="0"/>
              <a:t>standardite ja kontroll-lehtede väljatöötamine  soolise võrdõiguslikkuse juurutamiseks regionaalarengu planeerimise protsessi</a:t>
            </a:r>
          </a:p>
          <a:p>
            <a:r>
              <a:rPr lang="et-EE" sz="2400" dirty="0" smtClean="0"/>
              <a:t>pöörata rohkem tähelepanu protsessile ja protsessis osalejatele</a:t>
            </a:r>
          </a:p>
          <a:p>
            <a:r>
              <a:rPr lang="et-EE" sz="2400" dirty="0" smtClean="0"/>
              <a:t>Vaadata kõiki otsuseid läbi “sootundlike prillide” </a:t>
            </a:r>
          </a:p>
        </p:txBody>
      </p:sp>
      <p:sp>
        <p:nvSpPr>
          <p:cNvPr id="4" name="Ristkülik 3"/>
          <p:cNvSpPr/>
          <p:nvPr/>
        </p:nvSpPr>
        <p:spPr>
          <a:xfrm>
            <a:off x="5717077" y="6072206"/>
            <a:ext cx="2839175" cy="369332"/>
          </a:xfrm>
          <a:prstGeom prst="rect">
            <a:avLst/>
          </a:prstGeom>
        </p:spPr>
        <p:txBody>
          <a:bodyPr wrap="none">
            <a:spAutoFit/>
          </a:bodyPr>
          <a:lstStyle/>
          <a:p>
            <a:pPr algn="r"/>
            <a:r>
              <a:rPr lang="et-EE" i="1" dirty="0" smtClean="0"/>
              <a:t>Allikas: www.genderalp.com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71504"/>
          </a:xfrm>
        </p:spPr>
        <p:txBody>
          <a:bodyPr>
            <a:normAutofit fontScale="90000"/>
          </a:bodyPr>
          <a:lstStyle/>
          <a:p>
            <a:r>
              <a:rPr lang="et-EE" sz="3200" b="1" dirty="0" smtClean="0"/>
              <a:t>Ruumi planeerimine ja sooline tasakaal</a:t>
            </a:r>
            <a:endParaRPr lang="et-EE" sz="3200" b="1" dirty="0"/>
          </a:p>
        </p:txBody>
      </p:sp>
      <p:sp>
        <p:nvSpPr>
          <p:cNvPr id="3" name="Content Placeholder 2"/>
          <p:cNvSpPr>
            <a:spLocks noGrp="1"/>
          </p:cNvSpPr>
          <p:nvPr>
            <p:ph idx="1"/>
          </p:nvPr>
        </p:nvSpPr>
        <p:spPr>
          <a:xfrm>
            <a:off x="457200" y="1214422"/>
            <a:ext cx="8229600" cy="4714909"/>
          </a:xfrm>
        </p:spPr>
        <p:txBody>
          <a:bodyPr>
            <a:normAutofit/>
          </a:bodyPr>
          <a:lstStyle/>
          <a:p>
            <a:pPr>
              <a:buNone/>
            </a:pPr>
            <a:r>
              <a:rPr lang="et-EE" sz="2800" dirty="0" smtClean="0"/>
              <a:t>	</a:t>
            </a:r>
            <a:r>
              <a:rPr lang="et-EE" sz="2000" b="1" dirty="0" smtClean="0">
                <a:solidFill>
                  <a:srgbClr val="00B0F0"/>
                </a:solidFill>
              </a:rPr>
              <a:t>Tunnistades ja väärtustades sarnasusi ja erinevusi meeste ja naiste erinevate rollide ja pürgimuste vahel, on võimalik linnaruumi planeerimise abil tagada turvaline, tervislik, jätkusuutlik ja nauditav elukeskkond kõigi linnaelanike jaoks</a:t>
            </a:r>
          </a:p>
          <a:p>
            <a:pPr algn="ctr">
              <a:buNone/>
            </a:pPr>
            <a:r>
              <a:rPr lang="et-EE" sz="2000" b="1" dirty="0" smtClean="0"/>
              <a:t> 	</a:t>
            </a:r>
            <a:endParaRPr lang="et-EE" sz="2000" i="1" dirty="0" smtClean="0"/>
          </a:p>
          <a:p>
            <a:pPr algn="ctr">
              <a:buNone/>
            </a:pPr>
            <a:r>
              <a:rPr lang="et-EE" sz="2000" b="1" i="1" u="sng" dirty="0" smtClean="0"/>
              <a:t>Vajadustele orienteeritud planeerimine </a:t>
            </a:r>
          </a:p>
          <a:p>
            <a:pPr>
              <a:buNone/>
            </a:pPr>
            <a:r>
              <a:rPr lang="et-EE" sz="1800" dirty="0" smtClean="0"/>
              <a:t>Planeerimine keskmisele linnaelanikule  vs.  planeerimine linnas elavatele meestele ja naistele ning poistele ja tüdrukutele</a:t>
            </a:r>
          </a:p>
          <a:p>
            <a:pPr>
              <a:buNone/>
            </a:pPr>
            <a:endParaRPr lang="et-EE" sz="1800" dirty="0" smtClean="0"/>
          </a:p>
          <a:p>
            <a:pPr>
              <a:buNone/>
            </a:pPr>
            <a:endParaRPr lang="et-EE" sz="1600" i="1" dirty="0" smtClean="0"/>
          </a:p>
          <a:p>
            <a:pPr algn="ctr">
              <a:buNone/>
            </a:pPr>
            <a:r>
              <a:rPr lang="et-EE" sz="2000" b="1" i="1" u="sng" dirty="0" smtClean="0"/>
              <a:t>Soopõhine vajaduste analüüs</a:t>
            </a:r>
          </a:p>
          <a:p>
            <a:pPr>
              <a:buNone/>
            </a:pPr>
            <a:r>
              <a:rPr lang="et-EE" sz="1800" dirty="0" smtClean="0"/>
              <a:t>	Meeste ja naiste ajalis-ruumiline käitumine, turvalisus ja ohutus, vajadused avalike teenuste osas (ligipääsetavus, kasutajasõbralikkus), nõuded disainile, keskkonna nõuded, puhkealade kasutus</a:t>
            </a:r>
          </a:p>
          <a:p>
            <a:pPr>
              <a:buNone/>
            </a:pPr>
            <a:endParaRPr lang="et-EE" sz="1800" dirty="0" smtClean="0"/>
          </a:p>
          <a:p>
            <a:pPr>
              <a:buNone/>
            </a:pPr>
            <a:endParaRPr lang="et-EE" sz="1800" dirty="0" smtClean="0"/>
          </a:p>
          <a:p>
            <a:pPr>
              <a:buNone/>
            </a:pPr>
            <a:endParaRPr lang="et-EE" sz="1800" dirty="0" smtClean="0"/>
          </a:p>
          <a:p>
            <a:pPr>
              <a:buNone/>
            </a:pPr>
            <a:endParaRPr lang="et-EE" sz="1800" dirty="0" smtClean="0"/>
          </a:p>
          <a:p>
            <a:pPr algn="ctr">
              <a:buNone/>
            </a:pPr>
            <a:endParaRPr lang="et-EE" sz="1600" i="1" dirty="0" smtClean="0"/>
          </a:p>
          <a:p>
            <a:pPr algn="ctr">
              <a:buNone/>
            </a:pPr>
            <a:endParaRPr lang="et-EE" sz="1600" i="1" dirty="0" smtClean="0"/>
          </a:p>
          <a:p>
            <a:pPr>
              <a:buNone/>
            </a:pPr>
            <a:endParaRPr lang="et-EE" sz="1600" i="1" dirty="0"/>
          </a:p>
        </p:txBody>
      </p:sp>
      <p:sp>
        <p:nvSpPr>
          <p:cNvPr id="5" name="Down Arrow 4"/>
          <p:cNvSpPr/>
          <p:nvPr/>
        </p:nvSpPr>
        <p:spPr>
          <a:xfrm>
            <a:off x="4357686" y="2643182"/>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7" name="Down Arrow 6"/>
          <p:cNvSpPr/>
          <p:nvPr/>
        </p:nvSpPr>
        <p:spPr>
          <a:xfrm>
            <a:off x="4357686" y="4000504"/>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6" name="Pilt 4"/>
          <p:cNvPicPr>
            <a:picLocks noChangeAspect="1" noChangeArrowheads="1"/>
          </p:cNvPicPr>
          <p:nvPr/>
        </p:nvPicPr>
        <p:blipFill>
          <a:blip r:embed="rId2" cstate="print"/>
          <a:srcRect/>
          <a:stretch>
            <a:fillRect/>
          </a:stretch>
        </p:blipFill>
        <p:spPr bwMode="auto">
          <a:xfrm>
            <a:off x="714349" y="142852"/>
            <a:ext cx="2000264" cy="478591"/>
          </a:xfrm>
          <a:prstGeom prst="rect">
            <a:avLst/>
          </a:prstGeom>
          <a:noFill/>
          <a:ln w="9525">
            <a:noFill/>
            <a:miter lim="800000"/>
            <a:headEnd/>
            <a:tailEnd/>
          </a:ln>
        </p:spPr>
      </p:pic>
      <p:pic>
        <p:nvPicPr>
          <p:cNvPr id="8" name="Picture 1" descr="ENUT_logo.png"/>
          <p:cNvPicPr>
            <a:picLocks noChangeAspect="1" noChangeArrowheads="1"/>
          </p:cNvPicPr>
          <p:nvPr/>
        </p:nvPicPr>
        <p:blipFill>
          <a:blip r:embed="rId3" cstate="print"/>
          <a:srcRect/>
          <a:stretch>
            <a:fillRect/>
          </a:stretch>
        </p:blipFill>
        <p:spPr bwMode="auto">
          <a:xfrm>
            <a:off x="7429520" y="214290"/>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t-EE" sz="2800" b="1" dirty="0" smtClean="0"/>
              <a:t>Vajadustest juhitud planeerimine-mehed, naised ja argipäev</a:t>
            </a:r>
            <a:endParaRPr lang="et-EE" sz="2400" i="1" dirty="0"/>
          </a:p>
        </p:txBody>
      </p:sp>
      <p:sp>
        <p:nvSpPr>
          <p:cNvPr id="3" name="Content Placeholder 2"/>
          <p:cNvSpPr>
            <a:spLocks noGrp="1"/>
          </p:cNvSpPr>
          <p:nvPr>
            <p:ph idx="1"/>
          </p:nvPr>
        </p:nvSpPr>
        <p:spPr>
          <a:xfrm>
            <a:off x="457200" y="1428736"/>
            <a:ext cx="8229600" cy="4697427"/>
          </a:xfrm>
        </p:spPr>
        <p:txBody>
          <a:bodyPr>
            <a:normAutofit/>
          </a:bodyPr>
          <a:lstStyle/>
          <a:p>
            <a:pPr lvl="1">
              <a:buNone/>
            </a:pPr>
            <a:r>
              <a:rPr lang="et-EE" sz="2400" dirty="0" smtClean="0"/>
              <a:t>		erinevad rollid</a:t>
            </a:r>
          </a:p>
          <a:p>
            <a:pPr lvl="1">
              <a:buNone/>
            </a:pPr>
            <a:r>
              <a:rPr lang="et-EE" sz="2400" dirty="0" smtClean="0"/>
              <a:t>		erinevad igapäeva elu situatsioonid</a:t>
            </a:r>
          </a:p>
          <a:p>
            <a:pPr lvl="1">
              <a:buNone/>
            </a:pPr>
            <a:r>
              <a:rPr lang="et-EE" sz="2400" dirty="0" smtClean="0"/>
              <a:t>		erinev ajakasutus</a:t>
            </a:r>
          </a:p>
          <a:p>
            <a:pPr lvl="1">
              <a:buNone/>
            </a:pPr>
            <a:r>
              <a:rPr lang="et-EE" sz="2400" dirty="0" smtClean="0"/>
              <a:t>		erinevad huvid     </a:t>
            </a:r>
          </a:p>
          <a:p>
            <a:pPr lvl="1" algn="ctr">
              <a:buNone/>
            </a:pPr>
            <a:endParaRPr lang="et-EE" sz="2400" dirty="0" smtClean="0"/>
          </a:p>
          <a:p>
            <a:pPr lvl="1" algn="ctr">
              <a:buNone/>
            </a:pPr>
            <a:endParaRPr lang="et-EE" sz="2400" dirty="0" smtClean="0"/>
          </a:p>
          <a:p>
            <a:pPr lvl="1" algn="ctr">
              <a:buNone/>
            </a:pPr>
            <a:endParaRPr lang="et-EE" sz="2400" dirty="0" smtClean="0"/>
          </a:p>
          <a:p>
            <a:pPr lvl="1">
              <a:buNone/>
            </a:pPr>
            <a:r>
              <a:rPr lang="et-EE" sz="2400" b="1" dirty="0" smtClean="0"/>
              <a:t>erinevad vajadused</a:t>
            </a:r>
          </a:p>
        </p:txBody>
      </p:sp>
      <p:sp>
        <p:nvSpPr>
          <p:cNvPr id="5" name="Allanool 4"/>
          <p:cNvSpPr/>
          <p:nvPr/>
        </p:nvSpPr>
        <p:spPr>
          <a:xfrm>
            <a:off x="1571604" y="3429000"/>
            <a:ext cx="1285884"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6" name="Picture 2" descr="C:\Program Files\Microsoft Office\MEDIA\CAGCAT10\j0292020.wmf"/>
          <p:cNvPicPr>
            <a:picLocks noChangeAspect="1" noChangeArrowheads="1"/>
          </p:cNvPicPr>
          <p:nvPr/>
        </p:nvPicPr>
        <p:blipFill>
          <a:blip r:embed="rId2" cstate="print"/>
          <a:srcRect/>
          <a:stretch>
            <a:fillRect/>
          </a:stretch>
        </p:blipFill>
        <p:spPr bwMode="auto">
          <a:xfrm>
            <a:off x="3786182" y="2285992"/>
            <a:ext cx="2000264" cy="1898489"/>
          </a:xfrm>
          <a:prstGeom prst="rect">
            <a:avLst/>
          </a:prstGeom>
          <a:noFill/>
        </p:spPr>
      </p:pic>
      <p:pic>
        <p:nvPicPr>
          <p:cNvPr id="7" name="Picture 9"/>
          <p:cNvPicPr>
            <a:picLocks noChangeAspect="1" noChangeArrowheads="1"/>
          </p:cNvPicPr>
          <p:nvPr/>
        </p:nvPicPr>
        <p:blipFill>
          <a:blip r:embed="rId3" cstate="print"/>
          <a:srcRect/>
          <a:stretch>
            <a:fillRect/>
          </a:stretch>
        </p:blipFill>
        <p:spPr bwMode="auto">
          <a:xfrm>
            <a:off x="5857884" y="3571876"/>
            <a:ext cx="2146621" cy="15783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t-EE" sz="2800" b="1" dirty="0" smtClean="0"/>
              <a:t>Vajadustest juhitud planeerimine-mehed, naised ja argipäev</a:t>
            </a:r>
            <a:endParaRPr lang="et-EE" sz="2400" i="1" dirty="0"/>
          </a:p>
        </p:txBody>
      </p:sp>
      <p:sp>
        <p:nvSpPr>
          <p:cNvPr id="3" name="Content Placeholder 2"/>
          <p:cNvSpPr>
            <a:spLocks noGrp="1"/>
          </p:cNvSpPr>
          <p:nvPr>
            <p:ph idx="1"/>
          </p:nvPr>
        </p:nvSpPr>
        <p:spPr>
          <a:xfrm>
            <a:off x="457200" y="1428736"/>
            <a:ext cx="8229600" cy="4697427"/>
          </a:xfrm>
        </p:spPr>
        <p:txBody>
          <a:bodyPr>
            <a:normAutofit/>
          </a:bodyPr>
          <a:lstStyle/>
          <a:p>
            <a:endParaRPr lang="et-EE" sz="2800" dirty="0" smtClean="0"/>
          </a:p>
        </p:txBody>
      </p:sp>
      <p:pic>
        <p:nvPicPr>
          <p:cNvPr id="4" name="Picture 4"/>
          <p:cNvPicPr>
            <a:picLocks noChangeAspect="1" noChangeArrowheads="1"/>
          </p:cNvPicPr>
          <p:nvPr/>
        </p:nvPicPr>
        <p:blipFill>
          <a:blip r:embed="rId2" cstate="print"/>
          <a:srcRect/>
          <a:stretch>
            <a:fillRect/>
          </a:stretch>
        </p:blipFill>
        <p:spPr bwMode="auto">
          <a:xfrm>
            <a:off x="428596" y="1142984"/>
            <a:ext cx="8323257" cy="54895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642942"/>
          </a:xfrm>
        </p:spPr>
        <p:txBody>
          <a:bodyPr>
            <a:noAutofit/>
          </a:bodyPr>
          <a:lstStyle/>
          <a:p>
            <a:r>
              <a:rPr lang="et-EE" sz="2800" b="1" dirty="0" smtClean="0"/>
              <a:t/>
            </a:r>
            <a:br>
              <a:rPr lang="et-EE" sz="2800" b="1" dirty="0" smtClean="0"/>
            </a:br>
            <a:r>
              <a:rPr lang="et-EE" sz="2800" b="1" dirty="0" smtClean="0"/>
              <a:t>Soolised erinevused ajalis-ruumilises käitumises</a:t>
            </a:r>
            <a:br>
              <a:rPr lang="et-EE" sz="2800" b="1" dirty="0" smtClean="0"/>
            </a:br>
            <a:endParaRPr lang="et-EE" sz="2400" i="1" dirty="0"/>
          </a:p>
        </p:txBody>
      </p:sp>
      <p:sp>
        <p:nvSpPr>
          <p:cNvPr id="3" name="Content Placeholder 2"/>
          <p:cNvSpPr>
            <a:spLocks noGrp="1"/>
          </p:cNvSpPr>
          <p:nvPr>
            <p:ph idx="1"/>
          </p:nvPr>
        </p:nvSpPr>
        <p:spPr>
          <a:xfrm>
            <a:off x="457200" y="1428736"/>
            <a:ext cx="8229600" cy="4697427"/>
          </a:xfrm>
        </p:spPr>
        <p:txBody>
          <a:bodyPr>
            <a:normAutofit lnSpcReduction="10000"/>
          </a:bodyPr>
          <a:lstStyle/>
          <a:p>
            <a:pPr>
              <a:buNone/>
            </a:pPr>
            <a:r>
              <a:rPr lang="et-EE" sz="2000" dirty="0" smtClean="0"/>
              <a:t>Ühiskonnas kujunenud soorollid kajastuvad ka inimeste ruumikäitumises ja ajakasutuses </a:t>
            </a:r>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r>
              <a:rPr lang="et-EE" sz="2000" b="1" u="sng" dirty="0" smtClean="0">
                <a:solidFill>
                  <a:srgbClr val="FF0000"/>
                </a:solidFill>
              </a:rPr>
              <a:t>Eesmärk: lühikeste vahemaade linn</a:t>
            </a:r>
          </a:p>
          <a:p>
            <a:pPr>
              <a:buNone/>
            </a:pPr>
            <a:r>
              <a:rPr lang="et-EE" sz="1400" dirty="0" smtClean="0"/>
              <a:t>	</a:t>
            </a:r>
            <a:r>
              <a:rPr lang="et-EE" sz="1600" dirty="0" smtClean="0"/>
              <a:t>Kodu ja töökoha  asukohad peavad paiknema nii, et naised, kelle kanda on rohkem hooldamisega seotud rolle, omaksid võrdselt võimalusi ligipääsuks töökohtadele  ja et meestel oleks võimalus võtta enda kanda rohkem hooldamisega seotud vastutust </a:t>
            </a:r>
          </a:p>
          <a:p>
            <a:pPr algn="r">
              <a:buNone/>
            </a:pPr>
            <a:r>
              <a:rPr lang="et-EE" sz="1600" i="1" dirty="0" smtClean="0"/>
              <a:t>(RTPI, 2007) </a:t>
            </a:r>
          </a:p>
        </p:txBody>
      </p:sp>
      <p:sp>
        <p:nvSpPr>
          <p:cNvPr id="8" name="TextBox 7"/>
          <p:cNvSpPr txBox="1"/>
          <p:nvPr/>
        </p:nvSpPr>
        <p:spPr>
          <a:xfrm>
            <a:off x="4000496" y="3214686"/>
            <a:ext cx="714380" cy="369332"/>
          </a:xfrm>
          <a:prstGeom prst="rect">
            <a:avLst/>
          </a:prstGeom>
          <a:solidFill>
            <a:srgbClr val="92D050"/>
          </a:solidFill>
          <a:ln w="28575">
            <a:solidFill>
              <a:schemeClr val="tx1"/>
            </a:solidFill>
          </a:ln>
        </p:spPr>
        <p:txBody>
          <a:bodyPr wrap="square" rtlCol="0">
            <a:spAutoFit/>
          </a:bodyPr>
          <a:lstStyle/>
          <a:p>
            <a:r>
              <a:rPr lang="et-EE" dirty="0" smtClean="0"/>
              <a:t>kodu</a:t>
            </a:r>
            <a:endParaRPr lang="et-EE" dirty="0"/>
          </a:p>
        </p:txBody>
      </p:sp>
      <p:sp>
        <p:nvSpPr>
          <p:cNvPr id="9" name="TextBox 8"/>
          <p:cNvSpPr txBox="1"/>
          <p:nvPr/>
        </p:nvSpPr>
        <p:spPr>
          <a:xfrm>
            <a:off x="5143504" y="2571744"/>
            <a:ext cx="1071570" cy="369332"/>
          </a:xfrm>
          <a:prstGeom prst="rect">
            <a:avLst/>
          </a:prstGeom>
          <a:noFill/>
          <a:ln w="3175">
            <a:solidFill>
              <a:schemeClr val="tx1"/>
            </a:solidFill>
          </a:ln>
        </p:spPr>
        <p:txBody>
          <a:bodyPr wrap="square" rtlCol="0">
            <a:spAutoFit/>
          </a:bodyPr>
          <a:lstStyle/>
          <a:p>
            <a:r>
              <a:rPr lang="et-EE" dirty="0" smtClean="0"/>
              <a:t>lasteaed</a:t>
            </a:r>
            <a:endParaRPr lang="et-EE" dirty="0"/>
          </a:p>
        </p:txBody>
      </p:sp>
      <p:sp>
        <p:nvSpPr>
          <p:cNvPr id="10" name="TextBox 9"/>
          <p:cNvSpPr txBox="1"/>
          <p:nvPr/>
        </p:nvSpPr>
        <p:spPr>
          <a:xfrm>
            <a:off x="6643702" y="2786058"/>
            <a:ext cx="642942" cy="369332"/>
          </a:xfrm>
          <a:prstGeom prst="rect">
            <a:avLst/>
          </a:prstGeom>
          <a:noFill/>
          <a:ln w="3175">
            <a:solidFill>
              <a:schemeClr val="tx1"/>
            </a:solidFill>
          </a:ln>
        </p:spPr>
        <p:txBody>
          <a:bodyPr wrap="square" rtlCol="0">
            <a:spAutoFit/>
          </a:bodyPr>
          <a:lstStyle/>
          <a:p>
            <a:r>
              <a:rPr lang="et-EE" dirty="0" smtClean="0"/>
              <a:t>töö</a:t>
            </a:r>
            <a:endParaRPr lang="et-EE" dirty="0"/>
          </a:p>
        </p:txBody>
      </p:sp>
      <p:sp>
        <p:nvSpPr>
          <p:cNvPr id="11" name="TextBox 10"/>
          <p:cNvSpPr txBox="1"/>
          <p:nvPr/>
        </p:nvSpPr>
        <p:spPr>
          <a:xfrm>
            <a:off x="7000892" y="3714752"/>
            <a:ext cx="642942" cy="369332"/>
          </a:xfrm>
          <a:prstGeom prst="rect">
            <a:avLst/>
          </a:prstGeom>
          <a:noFill/>
          <a:ln w="3175">
            <a:solidFill>
              <a:schemeClr val="tx1"/>
            </a:solidFill>
          </a:ln>
        </p:spPr>
        <p:txBody>
          <a:bodyPr wrap="square" rtlCol="0">
            <a:spAutoFit/>
          </a:bodyPr>
          <a:lstStyle/>
          <a:p>
            <a:r>
              <a:rPr lang="et-EE" dirty="0" smtClean="0"/>
              <a:t>arst</a:t>
            </a:r>
            <a:endParaRPr lang="et-EE" dirty="0"/>
          </a:p>
        </p:txBody>
      </p:sp>
      <p:sp>
        <p:nvSpPr>
          <p:cNvPr id="12" name="TextBox 11"/>
          <p:cNvSpPr txBox="1"/>
          <p:nvPr/>
        </p:nvSpPr>
        <p:spPr>
          <a:xfrm>
            <a:off x="6143636" y="4286256"/>
            <a:ext cx="642942" cy="369332"/>
          </a:xfrm>
          <a:prstGeom prst="rect">
            <a:avLst/>
          </a:prstGeom>
          <a:noFill/>
          <a:ln w="3175">
            <a:solidFill>
              <a:schemeClr val="tx1"/>
            </a:solidFill>
          </a:ln>
        </p:spPr>
        <p:txBody>
          <a:bodyPr wrap="square" rtlCol="0">
            <a:spAutoFit/>
          </a:bodyPr>
          <a:lstStyle/>
          <a:p>
            <a:r>
              <a:rPr lang="et-EE" dirty="0" smtClean="0"/>
              <a:t>kool</a:t>
            </a:r>
            <a:endParaRPr lang="et-EE" dirty="0"/>
          </a:p>
        </p:txBody>
      </p:sp>
      <p:sp>
        <p:nvSpPr>
          <p:cNvPr id="13" name="TextBox 12"/>
          <p:cNvSpPr txBox="1"/>
          <p:nvPr/>
        </p:nvSpPr>
        <p:spPr>
          <a:xfrm>
            <a:off x="4929190" y="3929066"/>
            <a:ext cx="928694" cy="369332"/>
          </a:xfrm>
          <a:prstGeom prst="rect">
            <a:avLst/>
          </a:prstGeom>
          <a:noFill/>
          <a:ln w="3175">
            <a:solidFill>
              <a:schemeClr val="tx1"/>
            </a:solidFill>
          </a:ln>
        </p:spPr>
        <p:txBody>
          <a:bodyPr wrap="square" rtlCol="0">
            <a:spAutoFit/>
          </a:bodyPr>
          <a:lstStyle/>
          <a:p>
            <a:r>
              <a:rPr lang="et-EE" dirty="0" smtClean="0"/>
              <a:t>kauplus</a:t>
            </a:r>
            <a:endParaRPr lang="et-EE" dirty="0"/>
          </a:p>
        </p:txBody>
      </p:sp>
      <p:sp>
        <p:nvSpPr>
          <p:cNvPr id="14" name="TextBox 13"/>
          <p:cNvSpPr txBox="1"/>
          <p:nvPr/>
        </p:nvSpPr>
        <p:spPr>
          <a:xfrm>
            <a:off x="1428728" y="2571744"/>
            <a:ext cx="642942" cy="369332"/>
          </a:xfrm>
          <a:prstGeom prst="rect">
            <a:avLst/>
          </a:prstGeom>
          <a:noFill/>
          <a:ln w="3175">
            <a:solidFill>
              <a:schemeClr val="tx1"/>
            </a:solidFill>
          </a:ln>
        </p:spPr>
        <p:txBody>
          <a:bodyPr wrap="square" rtlCol="0">
            <a:spAutoFit/>
          </a:bodyPr>
          <a:lstStyle/>
          <a:p>
            <a:r>
              <a:rPr lang="et-EE" dirty="0" smtClean="0"/>
              <a:t>töö</a:t>
            </a:r>
            <a:endParaRPr lang="et-EE" dirty="0"/>
          </a:p>
        </p:txBody>
      </p:sp>
      <p:sp>
        <p:nvSpPr>
          <p:cNvPr id="15" name="TextBox 14"/>
          <p:cNvSpPr txBox="1"/>
          <p:nvPr/>
        </p:nvSpPr>
        <p:spPr>
          <a:xfrm>
            <a:off x="1714480" y="3929066"/>
            <a:ext cx="642942" cy="369332"/>
          </a:xfrm>
          <a:prstGeom prst="rect">
            <a:avLst/>
          </a:prstGeom>
          <a:noFill/>
          <a:ln w="3175">
            <a:solidFill>
              <a:schemeClr val="tx1"/>
            </a:solidFill>
          </a:ln>
        </p:spPr>
        <p:txBody>
          <a:bodyPr wrap="square" rtlCol="0">
            <a:spAutoFit/>
          </a:bodyPr>
          <a:lstStyle/>
          <a:p>
            <a:r>
              <a:rPr lang="et-EE" dirty="0" smtClean="0"/>
              <a:t>hobi</a:t>
            </a:r>
            <a:endParaRPr lang="et-EE" dirty="0"/>
          </a:p>
        </p:txBody>
      </p:sp>
      <p:cxnSp>
        <p:nvCxnSpPr>
          <p:cNvPr id="17" name="Straight Arrow Connector 16"/>
          <p:cNvCxnSpPr>
            <a:stCxn id="8" idx="3"/>
          </p:cNvCxnSpPr>
          <p:nvPr/>
        </p:nvCxnSpPr>
        <p:spPr>
          <a:xfrm flipV="1">
            <a:off x="4714876" y="2928934"/>
            <a:ext cx="500066" cy="4704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2"/>
          </p:cNvCxnSpPr>
          <p:nvPr/>
        </p:nvCxnSpPr>
        <p:spPr>
          <a:xfrm rot="16200000" flipH="1">
            <a:off x="5310310" y="3310054"/>
            <a:ext cx="1345180" cy="607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0"/>
          </p:cNvCxnSpPr>
          <p:nvPr/>
        </p:nvCxnSpPr>
        <p:spPr>
          <a:xfrm rot="5400000" flipH="1" flipV="1">
            <a:off x="6054338" y="3554017"/>
            <a:ext cx="1143008" cy="321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3"/>
          </p:cNvCxnSpPr>
          <p:nvPr/>
        </p:nvCxnSpPr>
        <p:spPr>
          <a:xfrm rot="10800000">
            <a:off x="6215074" y="2756410"/>
            <a:ext cx="428628" cy="24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1" idx="1"/>
          </p:cNvCxnSpPr>
          <p:nvPr/>
        </p:nvCxnSpPr>
        <p:spPr>
          <a:xfrm>
            <a:off x="6000760" y="2928934"/>
            <a:ext cx="1000132" cy="970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8" idx="3"/>
          </p:cNvCxnSpPr>
          <p:nvPr/>
        </p:nvCxnSpPr>
        <p:spPr>
          <a:xfrm rot="10800000">
            <a:off x="4714876" y="3399352"/>
            <a:ext cx="2428892" cy="31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929190" y="3357562"/>
            <a:ext cx="100013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 idx="1"/>
          </p:cNvCxnSpPr>
          <p:nvPr/>
        </p:nvCxnSpPr>
        <p:spPr>
          <a:xfrm rot="10800000" flipV="1">
            <a:off x="5500694" y="2970724"/>
            <a:ext cx="1143008" cy="958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V="1">
            <a:off x="4643438" y="3571876"/>
            <a:ext cx="35719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3"/>
          </p:cNvCxnSpPr>
          <p:nvPr/>
        </p:nvCxnSpPr>
        <p:spPr>
          <a:xfrm>
            <a:off x="4714876" y="3399352"/>
            <a:ext cx="1928826" cy="8869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929190" y="4572008"/>
            <a:ext cx="1143008" cy="369332"/>
          </a:xfrm>
          <a:prstGeom prst="rect">
            <a:avLst/>
          </a:prstGeom>
          <a:noFill/>
          <a:ln w="3175">
            <a:solidFill>
              <a:schemeClr val="tx1"/>
            </a:solidFill>
          </a:ln>
        </p:spPr>
        <p:txBody>
          <a:bodyPr wrap="square" rtlCol="0">
            <a:spAutoFit/>
          </a:bodyPr>
          <a:lstStyle/>
          <a:p>
            <a:r>
              <a:rPr lang="et-EE" dirty="0" smtClean="0"/>
              <a:t>huviringid</a:t>
            </a:r>
            <a:endParaRPr lang="et-EE" dirty="0"/>
          </a:p>
        </p:txBody>
      </p:sp>
      <p:cxnSp>
        <p:nvCxnSpPr>
          <p:cNvPr id="41" name="Straight Arrow Connector 40"/>
          <p:cNvCxnSpPr/>
          <p:nvPr/>
        </p:nvCxnSpPr>
        <p:spPr>
          <a:xfrm rot="16200000" flipV="1">
            <a:off x="4143372" y="3643314"/>
            <a:ext cx="100013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8" idx="1"/>
            <a:endCxn id="14" idx="3"/>
          </p:cNvCxnSpPr>
          <p:nvPr/>
        </p:nvCxnSpPr>
        <p:spPr>
          <a:xfrm rot="10800000">
            <a:off x="2071670" y="2756410"/>
            <a:ext cx="192882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4" idx="2"/>
          </p:cNvCxnSpPr>
          <p:nvPr/>
        </p:nvCxnSpPr>
        <p:spPr>
          <a:xfrm rot="16200000" flipH="1">
            <a:off x="1345500" y="3345774"/>
            <a:ext cx="987992"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357422" y="2857496"/>
            <a:ext cx="164307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5" idx="3"/>
          </p:cNvCxnSpPr>
          <p:nvPr/>
        </p:nvCxnSpPr>
        <p:spPr>
          <a:xfrm flipV="1">
            <a:off x="2357422" y="3571876"/>
            <a:ext cx="1643074" cy="541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8" idx="0"/>
            <a:endCxn id="9" idx="1"/>
          </p:cNvCxnSpPr>
          <p:nvPr/>
        </p:nvCxnSpPr>
        <p:spPr>
          <a:xfrm rot="5400000" flipH="1" flipV="1">
            <a:off x="4521457" y="2592639"/>
            <a:ext cx="45827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9" idx="1"/>
            <a:endCxn id="14" idx="3"/>
          </p:cNvCxnSpPr>
          <p:nvPr/>
        </p:nvCxnSpPr>
        <p:spPr>
          <a:xfrm rot="10800000">
            <a:off x="2071670" y="2756410"/>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8596" y="2571744"/>
            <a:ext cx="928694" cy="369332"/>
          </a:xfrm>
          <a:prstGeom prst="rect">
            <a:avLst/>
          </a:prstGeom>
          <a:noFill/>
          <a:ln w="3175">
            <a:noFill/>
          </a:ln>
        </p:spPr>
        <p:txBody>
          <a:bodyPr wrap="square" rtlCol="0">
            <a:spAutoFit/>
          </a:bodyPr>
          <a:lstStyle/>
          <a:p>
            <a:r>
              <a:rPr lang="et-EE" u="sng" dirty="0" smtClean="0">
                <a:solidFill>
                  <a:srgbClr val="FF0000"/>
                </a:solidFill>
              </a:rPr>
              <a:t>Mehed</a:t>
            </a:r>
            <a:endParaRPr lang="et-EE" u="sng" dirty="0">
              <a:solidFill>
                <a:srgbClr val="FF0000"/>
              </a:solidFill>
            </a:endParaRPr>
          </a:p>
        </p:txBody>
      </p:sp>
      <p:sp>
        <p:nvSpPr>
          <p:cNvPr id="57" name="TextBox 56"/>
          <p:cNvSpPr txBox="1"/>
          <p:nvPr/>
        </p:nvSpPr>
        <p:spPr>
          <a:xfrm>
            <a:off x="7715272" y="2500306"/>
            <a:ext cx="928694" cy="369332"/>
          </a:xfrm>
          <a:prstGeom prst="rect">
            <a:avLst/>
          </a:prstGeom>
          <a:noFill/>
          <a:ln w="3175">
            <a:noFill/>
          </a:ln>
        </p:spPr>
        <p:txBody>
          <a:bodyPr wrap="square" rtlCol="0">
            <a:spAutoFit/>
          </a:bodyPr>
          <a:lstStyle/>
          <a:p>
            <a:r>
              <a:rPr lang="et-EE" u="sng" dirty="0" smtClean="0">
                <a:solidFill>
                  <a:srgbClr val="FF0000"/>
                </a:solidFill>
              </a:rPr>
              <a:t>Naised</a:t>
            </a:r>
            <a:endParaRPr lang="et-EE" u="sng" dirty="0">
              <a:solidFill>
                <a:srgbClr val="FF0000"/>
              </a:solidFill>
            </a:endParaRPr>
          </a:p>
        </p:txBody>
      </p:sp>
      <p:sp>
        <p:nvSpPr>
          <p:cNvPr id="63" name="TextBox 62"/>
          <p:cNvSpPr txBox="1"/>
          <p:nvPr/>
        </p:nvSpPr>
        <p:spPr>
          <a:xfrm>
            <a:off x="428596" y="2928934"/>
            <a:ext cx="1071570" cy="307777"/>
          </a:xfrm>
          <a:prstGeom prst="rect">
            <a:avLst/>
          </a:prstGeom>
          <a:noFill/>
          <a:ln w="3175">
            <a:noFill/>
          </a:ln>
        </p:spPr>
        <p:txBody>
          <a:bodyPr wrap="square" rtlCol="0">
            <a:spAutoFit/>
          </a:bodyPr>
          <a:lstStyle/>
          <a:p>
            <a:r>
              <a:rPr lang="et-EE" sz="1400" dirty="0" smtClean="0">
                <a:solidFill>
                  <a:srgbClr val="FF0000"/>
                </a:solidFill>
              </a:rPr>
              <a:t>leivateenija</a:t>
            </a:r>
            <a:endParaRPr lang="et-EE" sz="1400" dirty="0">
              <a:solidFill>
                <a:srgbClr val="FF0000"/>
              </a:solidFill>
            </a:endParaRPr>
          </a:p>
        </p:txBody>
      </p:sp>
      <p:sp>
        <p:nvSpPr>
          <p:cNvPr id="64" name="TextBox 63"/>
          <p:cNvSpPr txBox="1"/>
          <p:nvPr/>
        </p:nvSpPr>
        <p:spPr>
          <a:xfrm>
            <a:off x="7786710" y="2857496"/>
            <a:ext cx="928694" cy="307777"/>
          </a:xfrm>
          <a:prstGeom prst="rect">
            <a:avLst/>
          </a:prstGeom>
          <a:noFill/>
          <a:ln w="3175">
            <a:noFill/>
          </a:ln>
        </p:spPr>
        <p:txBody>
          <a:bodyPr wrap="square" rtlCol="0">
            <a:spAutoFit/>
          </a:bodyPr>
          <a:lstStyle/>
          <a:p>
            <a:r>
              <a:rPr lang="et-EE" sz="1400" dirty="0" smtClean="0">
                <a:solidFill>
                  <a:srgbClr val="FF0000"/>
                </a:solidFill>
              </a:rPr>
              <a:t>hooldaja</a:t>
            </a:r>
            <a:endParaRPr lang="et-EE" sz="1400" dirty="0">
              <a:solidFill>
                <a:srgbClr val="FF0000"/>
              </a:solidFill>
            </a:endParaRPr>
          </a:p>
        </p:txBody>
      </p:sp>
      <p:cxnSp>
        <p:nvCxnSpPr>
          <p:cNvPr id="69" name="Straight Arrow Connector 68"/>
          <p:cNvCxnSpPr/>
          <p:nvPr/>
        </p:nvCxnSpPr>
        <p:spPr>
          <a:xfrm rot="10800000" flipV="1">
            <a:off x="6072198" y="4643446"/>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8"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39" name="Picture 1" descr="ENUT_logo.png"/>
          <p:cNvPicPr>
            <a:picLocks noChangeAspect="1" noChangeArrowheads="1"/>
          </p:cNvPicPr>
          <p:nvPr/>
        </p:nvPicPr>
        <p:blipFill>
          <a:blip r:embed="rId3" cstate="print"/>
          <a:srcRect/>
          <a:stretch>
            <a:fillRect/>
          </a:stretch>
        </p:blipFill>
        <p:spPr bwMode="auto">
          <a:xfrm>
            <a:off x="7358082" y="214290"/>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1262</TotalTime>
  <Words>869</Words>
  <Application>Microsoft Office PowerPoint</Application>
  <PresentationFormat>Ekraaniseanss (4:3)</PresentationFormat>
  <Paragraphs>190</Paragraphs>
  <Slides>19</Slides>
  <Notes>0</Notes>
  <HiddenSlides>0</HiddenSlides>
  <MMClips>0</MMClips>
  <ScaleCrop>false</ScaleCrop>
  <HeadingPairs>
    <vt:vector size="4" baseType="variant">
      <vt:variant>
        <vt:lpstr>Kujundus</vt:lpstr>
      </vt:variant>
      <vt:variant>
        <vt:i4>1</vt:i4>
      </vt:variant>
      <vt:variant>
        <vt:lpstr>Slaiditiitlid</vt:lpstr>
      </vt:variant>
      <vt:variant>
        <vt:i4>19</vt:i4>
      </vt:variant>
    </vt:vector>
  </HeadingPairs>
  <TitlesOfParts>
    <vt:vector size="20" baseType="lpstr">
      <vt:lpstr>Office'i kujundus</vt:lpstr>
      <vt:lpstr>Eesti Naisuurimus- ja Teabekeskuse seminar  Regionaalareng ja sooline võrdõiguslikkus 26.03.2010</vt:lpstr>
      <vt:lpstr>  Regionaalarengu ümbermõtestamine - soolise mõõtme lisamine  </vt:lpstr>
      <vt:lpstr>Ruumiplaneerimine ja soolistatud ruum</vt:lpstr>
      <vt:lpstr>Sootundlik planeerimine- Kuidas tagada meestele ja naistele kõrge elukvaliteet läbi vajadustest juhitud regionaalse arengu planeerimise?</vt:lpstr>
      <vt:lpstr>Peamised reformid</vt:lpstr>
      <vt:lpstr>Ruumi planeerimine ja sooline tasakaal</vt:lpstr>
      <vt:lpstr>Vajadustest juhitud planeerimine-mehed, naised ja argipäev</vt:lpstr>
      <vt:lpstr>Vajadustest juhitud planeerimine-mehed, naised ja argipäev</vt:lpstr>
      <vt:lpstr> Soolised erinevused ajalis-ruumilises käitumises </vt:lpstr>
      <vt:lpstr>Soolised erinevused ajalis-ruumilises käitumises</vt:lpstr>
      <vt:lpstr>Linnaplaneerimise ümbermõtestamine- sootundliku linnaplaneerimise põhiprintsiibid</vt:lpstr>
      <vt:lpstr>Linnaplaneerimise ümbermõtestamine- sootundliku linnaplaneerimise põhiprintsiibid</vt:lpstr>
      <vt:lpstr>Linnaplaneerimise ümbermõtestamine- sootundliku linnaplaneerimise põhiprintsiibid</vt:lpstr>
      <vt:lpstr>Sootundliku ruumiplaneerimise näide </vt:lpstr>
      <vt:lpstr>Sootundliku ruumiplaneerimise näide</vt:lpstr>
      <vt:lpstr>Mis on kasu võrdsetele võimalustele  orienteeritud regionaalarengu  planeerimisest? </vt:lpstr>
      <vt:lpstr>Soolise võrdõiguslikkuse süvalaiendamine -konverteeritud eurodeks …sootundlik eelarve</vt:lpstr>
      <vt:lpstr>Tööstuspargid ja regionaalareng</vt:lpstr>
      <vt:lpstr> Head sootundlikku planeerimist!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Liivi</cp:lastModifiedBy>
  <cp:revision>159</cp:revision>
  <dcterms:created xsi:type="dcterms:W3CDTF">2009-10-07T13:22:41Z</dcterms:created>
  <dcterms:modified xsi:type="dcterms:W3CDTF">2010-05-05T20:32:16Z</dcterms:modified>
</cp:coreProperties>
</file>