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5" r:id="rId2"/>
    <p:sldId id="259" r:id="rId3"/>
    <p:sldId id="276" r:id="rId4"/>
    <p:sldId id="260" r:id="rId5"/>
    <p:sldId id="270" r:id="rId6"/>
    <p:sldId id="277" r:id="rId7"/>
    <p:sldId id="278" r:id="rId8"/>
    <p:sldId id="280" r:id="rId9"/>
    <p:sldId id="269" r:id="rId10"/>
    <p:sldId id="281" r:id="rId11"/>
    <p:sldId id="275" r:id="rId1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varScale="1">
        <p:scale>
          <a:sx n="110" d="100"/>
          <a:sy n="110" d="100"/>
        </p:scale>
        <p:origin x="-594" y="-84"/>
      </p:cViewPr>
      <p:guideLst>
        <p:guide orient="horz" pos="2160"/>
        <p:guide pos="2880"/>
      </p:guideLst>
    </p:cSldViewPr>
  </p:slideViewPr>
  <p:outlineViewPr>
    <p:cViewPr>
      <p:scale>
        <a:sx n="33" d="100"/>
        <a:sy n="33" d="100"/>
      </p:scale>
      <p:origin x="0" y="816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Klõpsake tiitlilaadi muutmiseks</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alamtiitli laadi redigeerimiseks</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Vertikaalteksti kohatäide 2"/>
          <p:cNvSpPr>
            <a:spLocks noGrp="1"/>
          </p:cNvSpPr>
          <p:nvPr>
            <p:ph type="body" orient="vert" idx="1"/>
          </p:nvPr>
        </p:nvSpPr>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Klõpsake tiitlilaadi muutmiseks</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idx="1"/>
          </p:nvPr>
        </p:nvSpPr>
        <p:spPr/>
        <p:txBody>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Klõpsake tiitlilaadi muutmiseks</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Klõpsake juhtslaidi teksti laadide redigeerimiseks</a:t>
            </a:r>
          </a:p>
        </p:txBody>
      </p:sp>
      <p:sp>
        <p:nvSpPr>
          <p:cNvPr id="4" name="Kuupäeva kohatäide 3"/>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Klõpsake tiitlilaadi muutmiseks</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Klõpsake juhtslaidi teksti laadide redigeerimiseks</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tiitel">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Klõpsake tiitlilaadi muutmiseks</a:t>
            </a:r>
            <a:endParaRPr lang="et-EE"/>
          </a:p>
        </p:txBody>
      </p:sp>
      <p:sp>
        <p:nvSpPr>
          <p:cNvPr id="3" name="Kuupäeva kohatäide 2"/>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Klõpsake tiitlilaadi muutmiseks</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Klõpsake tiitlilaadi muutmiseks</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Klõpsake juhtslaidi teksti laadide redigeerimiseks</a:t>
            </a:r>
          </a:p>
        </p:txBody>
      </p:sp>
      <p:sp>
        <p:nvSpPr>
          <p:cNvPr id="5" name="Kuupäeva kohatäide 4"/>
          <p:cNvSpPr>
            <a:spLocks noGrp="1"/>
          </p:cNvSpPr>
          <p:nvPr>
            <p:ph type="dt" sz="half" idx="10"/>
          </p:nvPr>
        </p:nvSpPr>
        <p:spPr/>
        <p:txBody>
          <a:bodyPr/>
          <a:lstStyle/>
          <a:p>
            <a:fld id="{ADC5A0CC-65FD-4667-A31D-B892B2A185FF}" type="datetimeFigureOut">
              <a:rPr lang="et-EE" smtClean="0"/>
              <a:pPr/>
              <a:t>11.03.2010</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A91C382C-97B4-4429-92E8-25BC5D25BEDD}"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Klõpsake tiitlilaadi muutmiseks</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Klõpsake juhtslaidi teksti laadide redigeerimiseks</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5A0CC-65FD-4667-A31D-B892B2A185FF}" type="datetimeFigureOut">
              <a:rPr lang="et-EE" smtClean="0"/>
              <a:pPr/>
              <a:t>11.03.2010</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C382C-97B4-4429-92E8-25BC5D25BEDD}"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3643338"/>
          </a:xfrm>
        </p:spPr>
        <p:txBody>
          <a:bodyPr>
            <a:normAutofit fontScale="90000"/>
          </a:bodyPr>
          <a:lstStyle/>
          <a:p>
            <a:r>
              <a:rPr lang="et-EE" sz="3600" b="1" dirty="0" smtClean="0"/>
              <a:t/>
            </a:r>
            <a:br>
              <a:rPr lang="et-EE" sz="3600" b="1" dirty="0" smtClean="0"/>
            </a:br>
            <a:r>
              <a:rPr lang="et-EE" sz="3600" b="1" dirty="0" smtClean="0"/>
              <a:t>Sootundlik linnaplaneerimise</a:t>
            </a:r>
            <a:br>
              <a:rPr lang="et-EE" sz="3600" b="1" dirty="0" smtClean="0"/>
            </a:br>
            <a:r>
              <a:rPr lang="et-EE" sz="3600" b="1" dirty="0" smtClean="0"/>
              <a:t> </a:t>
            </a:r>
            <a:r>
              <a:rPr lang="et-EE" sz="3600" b="1" dirty="0" smtClean="0"/>
              <a:t>protsess</a:t>
            </a:r>
            <a:br>
              <a:rPr lang="et-EE" sz="3600" b="1" dirty="0" smtClean="0"/>
            </a:br>
            <a:r>
              <a:rPr lang="et-EE" sz="3600" b="1" dirty="0" smtClean="0"/>
              <a:t/>
            </a:r>
            <a:br>
              <a:rPr lang="et-EE" sz="3600" b="1" dirty="0" smtClean="0"/>
            </a:br>
            <a:r>
              <a:rPr lang="et-EE" sz="2000" i="1" dirty="0" smtClean="0"/>
              <a:t>Liivi Pehk, 26.02.2010</a:t>
            </a:r>
            <a:r>
              <a:rPr lang="et-EE" sz="3600" b="1" dirty="0"/>
              <a:t/>
            </a:r>
            <a:br>
              <a:rPr lang="et-EE" sz="3600" b="1" dirty="0"/>
            </a:br>
            <a:r>
              <a:rPr lang="et-EE" dirty="0" smtClean="0"/>
              <a:t/>
            </a:r>
            <a:br>
              <a:rPr lang="et-EE" dirty="0" smtClean="0"/>
            </a:br>
            <a:endParaRPr lang="et-EE" dirty="0"/>
          </a:p>
        </p:txBody>
      </p:sp>
      <p:sp>
        <p:nvSpPr>
          <p:cNvPr id="3" name="Subtitle 2"/>
          <p:cNvSpPr>
            <a:spLocks noGrp="1"/>
          </p:cNvSpPr>
          <p:nvPr>
            <p:ph type="subTitle" idx="1"/>
          </p:nvPr>
        </p:nvSpPr>
        <p:spPr>
          <a:xfrm>
            <a:off x="1142976" y="4071942"/>
            <a:ext cx="7072362" cy="1785950"/>
          </a:xfrm>
        </p:spPr>
        <p:txBody>
          <a:bodyPr>
            <a:normAutofit/>
          </a:bodyPr>
          <a:lstStyle/>
          <a:p>
            <a:pPr algn="r"/>
            <a:endParaRPr lang="et-EE" sz="2000" i="1" dirty="0"/>
          </a:p>
          <a:p>
            <a:pPr algn="r"/>
            <a:endParaRPr lang="et-EE" sz="2000" i="1" dirty="0" smtClean="0"/>
          </a:p>
          <a:p>
            <a:pPr algn="r"/>
            <a:endParaRPr lang="et-EE" sz="2000" i="1" dirty="0" smtClean="0"/>
          </a:p>
          <a:p>
            <a:pPr algn="r"/>
            <a:endParaRPr lang="et-EE" sz="2000" i="1" dirty="0" smtClean="0"/>
          </a:p>
        </p:txBody>
      </p:sp>
      <p:pic>
        <p:nvPicPr>
          <p:cNvPr id="1026" name="Pilt 4"/>
          <p:cNvPicPr>
            <a:picLocks noChangeAspect="1" noChangeArrowheads="1"/>
          </p:cNvPicPr>
          <p:nvPr/>
        </p:nvPicPr>
        <p:blipFill>
          <a:blip r:embed="rId2" cstate="print"/>
          <a:srcRect/>
          <a:stretch>
            <a:fillRect/>
          </a:stretch>
        </p:blipFill>
        <p:spPr bwMode="auto">
          <a:xfrm>
            <a:off x="857224" y="714356"/>
            <a:ext cx="2090019" cy="500066"/>
          </a:xfrm>
          <a:prstGeom prst="rect">
            <a:avLst/>
          </a:prstGeom>
          <a:noFill/>
          <a:ln w="9525">
            <a:noFill/>
            <a:miter lim="800000"/>
            <a:headEnd/>
            <a:tailEnd/>
          </a:ln>
        </p:spPr>
      </p:pic>
      <p:pic>
        <p:nvPicPr>
          <p:cNvPr id="1027" name="Picture 1" descr="ENUT_logo.png"/>
          <p:cNvPicPr>
            <a:picLocks noChangeAspect="1" noChangeArrowheads="1"/>
          </p:cNvPicPr>
          <p:nvPr/>
        </p:nvPicPr>
        <p:blipFill>
          <a:blip r:embed="rId3" cstate="print"/>
          <a:srcRect/>
          <a:stretch>
            <a:fillRect/>
          </a:stretch>
        </p:blipFill>
        <p:spPr bwMode="auto">
          <a:xfrm>
            <a:off x="6643702" y="714356"/>
            <a:ext cx="1290494" cy="357190"/>
          </a:xfrm>
          <a:prstGeom prst="rect">
            <a:avLst/>
          </a:prstGeom>
          <a:noFill/>
          <a:ln w="9525">
            <a:noFill/>
            <a:miter lim="800000"/>
            <a:headEnd/>
            <a:tailEnd/>
          </a:ln>
        </p:spPr>
      </p:pic>
      <p:pic>
        <p:nvPicPr>
          <p:cNvPr id="4" name="Picture 2"/>
          <p:cNvPicPr>
            <a:picLocks noChangeAspect="1" noChangeArrowheads="1"/>
          </p:cNvPicPr>
          <p:nvPr/>
        </p:nvPicPr>
        <p:blipFill>
          <a:blip r:embed="rId4" cstate="print"/>
          <a:srcRect/>
          <a:stretch>
            <a:fillRect/>
          </a:stretch>
        </p:blipFill>
        <p:spPr bwMode="auto">
          <a:xfrm>
            <a:off x="1714480" y="4357694"/>
            <a:ext cx="1857388" cy="928694"/>
          </a:xfrm>
          <a:prstGeom prst="rect">
            <a:avLst/>
          </a:prstGeom>
          <a:noFill/>
          <a:ln w="9525">
            <a:noFill/>
            <a:miter lim="800000"/>
            <a:headEnd/>
            <a:tailEnd/>
          </a:ln>
        </p:spPr>
      </p:pic>
      <p:pic>
        <p:nvPicPr>
          <p:cNvPr id="5" name="Picture 3"/>
          <p:cNvPicPr>
            <a:picLocks noChangeAspect="1" noChangeArrowheads="1"/>
          </p:cNvPicPr>
          <p:nvPr/>
        </p:nvPicPr>
        <p:blipFill>
          <a:blip r:embed="rId5" cstate="print"/>
          <a:srcRect/>
          <a:stretch>
            <a:fillRect/>
          </a:stretch>
        </p:blipFill>
        <p:spPr bwMode="auto">
          <a:xfrm>
            <a:off x="3571868" y="4357694"/>
            <a:ext cx="1000132" cy="928694"/>
          </a:xfrm>
          <a:prstGeom prst="rect">
            <a:avLst/>
          </a:prstGeom>
          <a:noFill/>
          <a:ln w="9525">
            <a:noFill/>
            <a:miter lim="800000"/>
            <a:headEnd/>
            <a:tailEnd/>
          </a:ln>
        </p:spPr>
      </p:pic>
      <p:pic>
        <p:nvPicPr>
          <p:cNvPr id="1028" name="Picture 4"/>
          <p:cNvPicPr>
            <a:picLocks noChangeAspect="1" noChangeArrowheads="1"/>
          </p:cNvPicPr>
          <p:nvPr/>
        </p:nvPicPr>
        <p:blipFill>
          <a:blip r:embed="rId6" cstate="print"/>
          <a:srcRect/>
          <a:stretch>
            <a:fillRect/>
          </a:stretch>
        </p:blipFill>
        <p:spPr bwMode="auto">
          <a:xfrm>
            <a:off x="6000760" y="4357694"/>
            <a:ext cx="1571621" cy="928694"/>
          </a:xfrm>
          <a:prstGeom prst="rect">
            <a:avLst/>
          </a:prstGeom>
          <a:noFill/>
          <a:ln w="9525">
            <a:noFill/>
            <a:miter lim="800000"/>
            <a:headEnd/>
            <a:tailEnd/>
          </a:ln>
        </p:spPr>
      </p:pic>
      <p:pic>
        <p:nvPicPr>
          <p:cNvPr id="1029" name="Picture 5"/>
          <p:cNvPicPr>
            <a:picLocks noChangeAspect="1" noChangeArrowheads="1"/>
          </p:cNvPicPr>
          <p:nvPr/>
        </p:nvPicPr>
        <p:blipFill>
          <a:blip r:embed="rId7" cstate="print"/>
          <a:srcRect/>
          <a:stretch>
            <a:fillRect/>
          </a:stretch>
        </p:blipFill>
        <p:spPr bwMode="auto">
          <a:xfrm>
            <a:off x="4572000" y="4357694"/>
            <a:ext cx="1428760" cy="928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Autofit/>
          </a:bodyPr>
          <a:lstStyle/>
          <a:p>
            <a:r>
              <a:rPr lang="et-EE" sz="2800" b="1" dirty="0" smtClean="0"/>
              <a:t>Sootundliku ruumiplaneerimise näide</a:t>
            </a:r>
            <a:endParaRPr lang="et-EE" sz="2400" i="1" dirty="0"/>
          </a:p>
        </p:txBody>
      </p:sp>
      <p:sp>
        <p:nvSpPr>
          <p:cNvPr id="3" name="Content Placeholder 2"/>
          <p:cNvSpPr>
            <a:spLocks noGrp="1"/>
          </p:cNvSpPr>
          <p:nvPr>
            <p:ph idx="1"/>
          </p:nvPr>
        </p:nvSpPr>
        <p:spPr/>
        <p:txBody>
          <a:bodyPr>
            <a:normAutofit/>
          </a:bodyPr>
          <a:lstStyle/>
          <a:p>
            <a:r>
              <a:rPr lang="et-EE" sz="2200" dirty="0" smtClean="0"/>
              <a:t>Kavandatava planeeringu muutmine vastavalt soopõhise analüüsi tulemustele</a:t>
            </a:r>
            <a:endParaRPr lang="et-EE" sz="2200" dirty="0" smtClean="0"/>
          </a:p>
          <a:p>
            <a:pPr lvl="1"/>
            <a:r>
              <a:rPr lang="et-EE" sz="1800" i="1" dirty="0" smtClean="0"/>
              <a:t>Leida </a:t>
            </a:r>
            <a:r>
              <a:rPr lang="et-EE" sz="1800" i="1" dirty="0" smtClean="0"/>
              <a:t>transpordiskeem</a:t>
            </a:r>
            <a:r>
              <a:rPr lang="et-EE" sz="1800" i="1" dirty="0" smtClean="0"/>
              <a:t>, mis vastaks kasutajate vajadustele</a:t>
            </a:r>
          </a:p>
          <a:p>
            <a:pPr lvl="1"/>
            <a:r>
              <a:rPr lang="et-EE" sz="1800" i="1" dirty="0" smtClean="0"/>
              <a:t>Vältida </a:t>
            </a:r>
            <a:r>
              <a:rPr lang="et-EE" sz="1800" i="1" dirty="0" smtClean="0"/>
              <a:t>antisotsiaalseid </a:t>
            </a:r>
            <a:r>
              <a:rPr lang="et-EE" sz="1800" i="1" dirty="0" smtClean="0"/>
              <a:t>disaini elemente (kõrged barjäärid, pimedad nurgad jne.)</a:t>
            </a:r>
          </a:p>
          <a:p>
            <a:r>
              <a:rPr lang="et-EE" sz="2200" dirty="0" smtClean="0"/>
              <a:t>Lisasoovitused planeeringu teostamiseks</a:t>
            </a:r>
            <a:endParaRPr lang="et-EE" sz="2200" dirty="0" smtClean="0"/>
          </a:p>
          <a:p>
            <a:pPr lvl="1"/>
            <a:r>
              <a:rPr lang="et-EE" sz="1800" i="1" dirty="0" smtClean="0"/>
              <a:t>Määrata spetsiifilised </a:t>
            </a:r>
            <a:r>
              <a:rPr lang="et-EE" sz="1800" i="1" dirty="0" smtClean="0"/>
              <a:t>nõudmised piirkonnale</a:t>
            </a:r>
            <a:endParaRPr lang="et-EE" sz="1800" i="1" dirty="0" smtClean="0"/>
          </a:p>
          <a:p>
            <a:pPr lvl="1"/>
            <a:r>
              <a:rPr lang="et-EE" sz="1800" i="1" dirty="0" smtClean="0"/>
              <a:t>Lubada </a:t>
            </a:r>
            <a:r>
              <a:rPr lang="et-EE" sz="1800" i="1" dirty="0" smtClean="0"/>
              <a:t>õhtusel ajal autod jalakäijate alale </a:t>
            </a:r>
            <a:endParaRPr lang="et-EE" sz="1800" i="1" dirty="0" smtClean="0"/>
          </a:p>
          <a:p>
            <a:pPr lvl="1"/>
            <a:r>
              <a:rPr lang="et-EE" sz="1800" i="1" dirty="0" smtClean="0"/>
              <a:t>Parandada tänavavalgustust</a:t>
            </a:r>
          </a:p>
          <a:p>
            <a:pPr lvl="1"/>
            <a:r>
              <a:rPr lang="et-EE" sz="1800" i="1" dirty="0" smtClean="0"/>
              <a:t>Muuta bussipeatused </a:t>
            </a:r>
            <a:r>
              <a:rPr lang="et-EE" sz="1800" i="1" dirty="0" smtClean="0"/>
              <a:t>turvalisemaks</a:t>
            </a:r>
            <a:endParaRPr lang="et-EE" sz="1800" i="1" dirty="0" smtClean="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429520" y="142852"/>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9"/>
            <a:ext cx="7772400" cy="3643338"/>
          </a:xfrm>
        </p:spPr>
        <p:txBody>
          <a:bodyPr>
            <a:normAutofit/>
          </a:bodyPr>
          <a:lstStyle/>
          <a:p>
            <a:r>
              <a:rPr lang="et-EE" sz="3600" b="1" dirty="0" smtClean="0"/>
              <a:t/>
            </a:r>
            <a:br>
              <a:rPr lang="et-EE" sz="3600" b="1" dirty="0" smtClean="0"/>
            </a:br>
            <a:r>
              <a:rPr lang="et-EE" sz="3600" b="1" dirty="0" smtClean="0"/>
              <a:t>Head sootundlikku linnaplaneerimist!</a:t>
            </a:r>
            <a:r>
              <a:rPr lang="et-EE" sz="3600" b="1" dirty="0"/>
              <a:t/>
            </a:r>
            <a:br>
              <a:rPr lang="et-EE" sz="3600" b="1" dirty="0"/>
            </a:br>
            <a:r>
              <a:rPr lang="et-EE" dirty="0" smtClean="0"/>
              <a:t/>
            </a:r>
            <a:br>
              <a:rPr lang="et-EE" dirty="0" smtClean="0"/>
            </a:br>
            <a:endParaRPr lang="et-EE" dirty="0"/>
          </a:p>
        </p:txBody>
      </p:sp>
      <p:sp>
        <p:nvSpPr>
          <p:cNvPr id="3" name="Subtitle 2"/>
          <p:cNvSpPr>
            <a:spLocks noGrp="1"/>
          </p:cNvSpPr>
          <p:nvPr>
            <p:ph type="subTitle" idx="1"/>
          </p:nvPr>
        </p:nvSpPr>
        <p:spPr>
          <a:xfrm>
            <a:off x="1142976" y="3857628"/>
            <a:ext cx="7072362" cy="2000264"/>
          </a:xfrm>
        </p:spPr>
        <p:txBody>
          <a:bodyPr>
            <a:normAutofit/>
          </a:bodyPr>
          <a:lstStyle/>
          <a:p>
            <a:pPr algn="r"/>
            <a:endParaRPr lang="et-EE" sz="2000" i="1" dirty="0"/>
          </a:p>
          <a:p>
            <a:pPr algn="r"/>
            <a:endParaRPr lang="et-EE" sz="2000" i="1" dirty="0" smtClean="0"/>
          </a:p>
          <a:p>
            <a:pPr algn="r"/>
            <a:endParaRPr lang="et-EE" sz="2000" i="1" dirty="0" smtClean="0"/>
          </a:p>
          <a:p>
            <a:pPr algn="r"/>
            <a:endParaRPr lang="et-EE" sz="2000" i="1" dirty="0" smtClean="0"/>
          </a:p>
          <a:p>
            <a:endParaRPr lang="et-EE" sz="2800" dirty="0"/>
          </a:p>
        </p:txBody>
      </p:sp>
      <p:pic>
        <p:nvPicPr>
          <p:cNvPr id="1026" name="Pilt 4"/>
          <p:cNvPicPr>
            <a:picLocks noChangeAspect="1" noChangeArrowheads="1"/>
          </p:cNvPicPr>
          <p:nvPr/>
        </p:nvPicPr>
        <p:blipFill>
          <a:blip r:embed="rId2" cstate="print"/>
          <a:srcRect/>
          <a:stretch>
            <a:fillRect/>
          </a:stretch>
        </p:blipFill>
        <p:spPr bwMode="auto">
          <a:xfrm>
            <a:off x="857224" y="714356"/>
            <a:ext cx="2090019" cy="500066"/>
          </a:xfrm>
          <a:prstGeom prst="rect">
            <a:avLst/>
          </a:prstGeom>
          <a:noFill/>
          <a:ln w="9525">
            <a:noFill/>
            <a:miter lim="800000"/>
            <a:headEnd/>
            <a:tailEnd/>
          </a:ln>
        </p:spPr>
      </p:pic>
      <p:pic>
        <p:nvPicPr>
          <p:cNvPr id="1027" name="Picture 1" descr="ENUT_logo.png"/>
          <p:cNvPicPr>
            <a:picLocks noChangeAspect="1" noChangeArrowheads="1"/>
          </p:cNvPicPr>
          <p:nvPr/>
        </p:nvPicPr>
        <p:blipFill>
          <a:blip r:embed="rId3" cstate="print"/>
          <a:srcRect/>
          <a:stretch>
            <a:fillRect/>
          </a:stretch>
        </p:blipFill>
        <p:spPr bwMode="auto">
          <a:xfrm>
            <a:off x="6643702" y="714356"/>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71504"/>
          </a:xfrm>
        </p:spPr>
        <p:txBody>
          <a:bodyPr>
            <a:normAutofit fontScale="90000"/>
          </a:bodyPr>
          <a:lstStyle/>
          <a:p>
            <a:r>
              <a:rPr lang="et-EE" sz="3200" b="1" dirty="0" smtClean="0"/>
              <a:t>Ruumiplaneerimine ja soolistatud ruum</a:t>
            </a:r>
            <a:endParaRPr lang="et-EE" sz="3200" b="1" dirty="0"/>
          </a:p>
        </p:txBody>
      </p:sp>
      <p:sp>
        <p:nvSpPr>
          <p:cNvPr id="3" name="Content Placeholder 2"/>
          <p:cNvSpPr>
            <a:spLocks noGrp="1"/>
          </p:cNvSpPr>
          <p:nvPr>
            <p:ph idx="1"/>
          </p:nvPr>
        </p:nvSpPr>
        <p:spPr>
          <a:xfrm>
            <a:off x="457200" y="1214422"/>
            <a:ext cx="8229600" cy="5286412"/>
          </a:xfrm>
        </p:spPr>
        <p:txBody>
          <a:bodyPr>
            <a:noAutofit/>
          </a:bodyPr>
          <a:lstStyle/>
          <a:p>
            <a:pPr>
              <a:buNone/>
            </a:pPr>
            <a:r>
              <a:rPr lang="et-EE" sz="1800" b="1" dirty="0" smtClean="0"/>
              <a:t>Meid ümbritsev ruum määrab </a:t>
            </a:r>
            <a:r>
              <a:rPr lang="et-EE" sz="1800" b="1" dirty="0" smtClean="0"/>
              <a:t>ära selle</a:t>
            </a:r>
            <a:r>
              <a:rPr lang="en-US" sz="1800" dirty="0" smtClean="0"/>
              <a:t> </a:t>
            </a:r>
            <a:endParaRPr lang="en-US" sz="1800" dirty="0" smtClean="0"/>
          </a:p>
          <a:p>
            <a:pPr lvl="1"/>
            <a:r>
              <a:rPr lang="et-EE" sz="1800" dirty="0" smtClean="0"/>
              <a:t>mida </a:t>
            </a:r>
            <a:r>
              <a:rPr lang="et-EE" sz="1800" dirty="0" smtClean="0"/>
              <a:t>me selles ruumis saame teha</a:t>
            </a:r>
          </a:p>
          <a:p>
            <a:pPr lvl="1">
              <a:spcBef>
                <a:spcPts val="0"/>
              </a:spcBef>
            </a:pPr>
            <a:r>
              <a:rPr lang="et-EE" sz="1800" dirty="0" smtClean="0"/>
              <a:t>k</a:t>
            </a:r>
            <a:r>
              <a:rPr lang="en-US" sz="1800" dirty="0" err="1" smtClean="0"/>
              <a:t>uidas</a:t>
            </a:r>
            <a:r>
              <a:rPr lang="en-US" sz="1800" dirty="0" smtClean="0"/>
              <a:t> </a:t>
            </a:r>
            <a:r>
              <a:rPr lang="en-US" sz="1800" dirty="0" smtClean="0"/>
              <a:t>me end seal </a:t>
            </a:r>
            <a:r>
              <a:rPr lang="en-US" sz="1800" dirty="0" err="1" smtClean="0"/>
              <a:t>tunneme</a:t>
            </a:r>
            <a:r>
              <a:rPr lang="et-EE" sz="1800" dirty="0" smtClean="0"/>
              <a:t> ja kuidas me tunneme end oma </a:t>
            </a:r>
            <a:r>
              <a:rPr lang="et-EE" sz="1800" dirty="0" smtClean="0"/>
              <a:t>kogukondade keskel </a:t>
            </a:r>
            <a:r>
              <a:rPr lang="et-EE" sz="1800" i="1" dirty="0" smtClean="0"/>
              <a:t>(milline </a:t>
            </a:r>
            <a:r>
              <a:rPr lang="et-EE" sz="1800" i="1" dirty="0" smtClean="0"/>
              <a:t>on meie </a:t>
            </a:r>
            <a:r>
              <a:rPr lang="et-EE" sz="1800" i="1" dirty="0" smtClean="0"/>
              <a:t>juurdepääs teenustele ja ressurssidele)</a:t>
            </a:r>
          </a:p>
          <a:p>
            <a:pPr lvl="1">
              <a:spcBef>
                <a:spcPts val="0"/>
              </a:spcBef>
            </a:pPr>
            <a:r>
              <a:rPr lang="et-EE" sz="1800" dirty="0" smtClean="0"/>
              <a:t> </a:t>
            </a:r>
            <a:r>
              <a:rPr lang="et-EE" sz="1800" dirty="0" smtClean="0"/>
              <a:t>kuidas </a:t>
            </a:r>
            <a:r>
              <a:rPr lang="et-EE" sz="1800" dirty="0" smtClean="0"/>
              <a:t>me omavahel suhtleme</a:t>
            </a:r>
          </a:p>
          <a:p>
            <a:pPr algn="just">
              <a:spcBef>
                <a:spcPts val="0"/>
              </a:spcBef>
              <a:buNone/>
            </a:pPr>
            <a:endParaRPr lang="en-US" sz="1800" b="1" dirty="0" smtClean="0"/>
          </a:p>
          <a:p>
            <a:pPr algn="just">
              <a:spcBef>
                <a:spcPts val="0"/>
              </a:spcBef>
              <a:buNone/>
            </a:pPr>
            <a:r>
              <a:rPr lang="et-EE" sz="1800" b="1" dirty="0" smtClean="0"/>
              <a:t>See kuidas linnaruum on planeeritud</a:t>
            </a:r>
          </a:p>
          <a:p>
            <a:pPr lvl="1" algn="just">
              <a:spcBef>
                <a:spcPts val="0"/>
              </a:spcBef>
              <a:buNone/>
            </a:pPr>
            <a:r>
              <a:rPr lang="et-EE" sz="1800" dirty="0" smtClean="0"/>
              <a:t>	omab </a:t>
            </a:r>
            <a:r>
              <a:rPr lang="et-EE" sz="1800" dirty="0" smtClean="0"/>
              <a:t>kriitilist mõju nii meeste kui naiste elukogemusele</a:t>
            </a:r>
            <a:r>
              <a:rPr lang="en-US" sz="1800" dirty="0" smtClean="0"/>
              <a:t> </a:t>
            </a:r>
            <a:r>
              <a:rPr lang="en-US" sz="1800" dirty="0" err="1" smtClean="0"/>
              <a:t>ja</a:t>
            </a:r>
            <a:r>
              <a:rPr lang="en-US" sz="1800" dirty="0" smtClean="0"/>
              <a:t> </a:t>
            </a:r>
            <a:endParaRPr lang="et-EE" sz="1800" dirty="0" smtClean="0"/>
          </a:p>
          <a:p>
            <a:pPr lvl="1" algn="just">
              <a:spcBef>
                <a:spcPts val="0"/>
              </a:spcBef>
              <a:buNone/>
            </a:pPr>
            <a:r>
              <a:rPr lang="et-EE" sz="1800" dirty="0" smtClean="0"/>
              <a:t> </a:t>
            </a:r>
            <a:r>
              <a:rPr lang="en-US" sz="1800" dirty="0" smtClean="0"/>
              <a:t>	</a:t>
            </a:r>
            <a:r>
              <a:rPr lang="et-EE" sz="1800" dirty="0" smtClean="0"/>
              <a:t>võib mängida võtmerolli meie elu lihtsamaks  muutmisel või </a:t>
            </a:r>
            <a:r>
              <a:rPr lang="et-EE" sz="1800" dirty="0" smtClean="0"/>
              <a:t>vastupidi, </a:t>
            </a:r>
            <a:r>
              <a:rPr lang="et-EE" sz="1800" dirty="0" smtClean="0"/>
              <a:t>muutes</a:t>
            </a:r>
            <a:r>
              <a:rPr lang="en-US" sz="1800" dirty="0" smtClean="0"/>
              <a:t> </a:t>
            </a:r>
            <a:r>
              <a:rPr lang="et-EE" sz="1800" dirty="0" smtClean="0"/>
              <a:t>meie elu raskemaks</a:t>
            </a:r>
            <a:endParaRPr lang="en-US" sz="1800" dirty="0" smtClean="0"/>
          </a:p>
          <a:p>
            <a:pPr lvl="1" algn="just">
              <a:spcBef>
                <a:spcPts val="0"/>
              </a:spcBef>
              <a:buNone/>
            </a:pPr>
            <a:endParaRPr lang="en-US" sz="1800" dirty="0" smtClean="0"/>
          </a:p>
          <a:p>
            <a:pPr algn="just">
              <a:spcBef>
                <a:spcPts val="0"/>
              </a:spcBef>
              <a:buNone/>
            </a:pPr>
            <a:r>
              <a:rPr lang="et-EE" sz="1800" b="1" dirty="0" smtClean="0"/>
              <a:t>Ruumiline planeerimine </a:t>
            </a:r>
            <a:r>
              <a:rPr lang="et-EE" sz="1800" dirty="0" smtClean="0"/>
              <a:t>on eri tasanditel ühiskonnaplaneerimine, mille eesmärgiks on sünteetiliselt ja interdistsiplinaarselt koordineerida, kujundada, suunata ja kontrollida arengut ja ressursside jaotamist geograafiliselt defineeritud ruumis, arvestades sotsiaalseid, majanduslikke, looduslikke (sh ökoloogilisi) ja kultuurilisi (sh esteetilisi) reaalsusi ja tulevikuvisioone (aspekte). Regionaalne/ ruumiline planeerimine peab olema demokraatlik, kõikehaarav, funktsionaalne ning pikaajalisusele orienteeritud.</a:t>
            </a:r>
            <a:r>
              <a:rPr lang="fi-FI" sz="1800" b="1" dirty="0" smtClean="0"/>
              <a:t> </a:t>
            </a:r>
          </a:p>
          <a:p>
            <a:pPr algn="r">
              <a:spcBef>
                <a:spcPts val="0"/>
              </a:spcBef>
              <a:buNone/>
            </a:pPr>
            <a:r>
              <a:rPr lang="et-EE" sz="1400" i="1" dirty="0" smtClean="0"/>
              <a:t>(</a:t>
            </a:r>
            <a:r>
              <a:rPr lang="fi-FI" sz="1400" i="1" dirty="0" err="1" smtClean="0"/>
              <a:t>Euroopa</a:t>
            </a:r>
            <a:r>
              <a:rPr lang="fi-FI" sz="1400" i="1" dirty="0" smtClean="0"/>
              <a:t> </a:t>
            </a:r>
            <a:r>
              <a:rPr lang="fi-FI" sz="1400" i="1" dirty="0" err="1" smtClean="0"/>
              <a:t>Regionaalse</a:t>
            </a:r>
            <a:r>
              <a:rPr lang="fi-FI" sz="1400" i="1" dirty="0" smtClean="0"/>
              <a:t>/ </a:t>
            </a:r>
            <a:r>
              <a:rPr lang="fi-FI" sz="1400" i="1" dirty="0" err="1" smtClean="0"/>
              <a:t>Ruumilise</a:t>
            </a:r>
            <a:r>
              <a:rPr lang="fi-FI" sz="1400" i="1" dirty="0" smtClean="0"/>
              <a:t> </a:t>
            </a:r>
            <a:r>
              <a:rPr lang="fi-FI" sz="1400" i="1" dirty="0" err="1" smtClean="0"/>
              <a:t>Planeerimise</a:t>
            </a:r>
            <a:r>
              <a:rPr lang="fi-FI" sz="1400" i="1" dirty="0" smtClean="0"/>
              <a:t> </a:t>
            </a:r>
            <a:r>
              <a:rPr lang="fi-FI" sz="1400" i="1" dirty="0" err="1" smtClean="0"/>
              <a:t>Harta</a:t>
            </a:r>
            <a:r>
              <a:rPr lang="fi-FI" sz="1400" i="1" dirty="0" smtClean="0"/>
              <a:t> , </a:t>
            </a:r>
            <a:r>
              <a:rPr lang="en-US" sz="1400" i="1" dirty="0" err="1" smtClean="0"/>
              <a:t>Torremolinos</a:t>
            </a:r>
            <a:r>
              <a:rPr lang="en-US" sz="1400" i="1" dirty="0" smtClean="0"/>
              <a:t> 20.05.1983</a:t>
            </a:r>
            <a:r>
              <a:rPr lang="et-EE" sz="1400" i="1" dirty="0" smtClean="0"/>
              <a:t>)</a:t>
            </a:r>
            <a:endParaRPr lang="et-EE" sz="1400" i="1" dirty="0"/>
          </a:p>
        </p:txBody>
      </p:sp>
      <p:pic>
        <p:nvPicPr>
          <p:cNvPr id="4" name="Pilt 4"/>
          <p:cNvPicPr>
            <a:picLocks noChangeAspect="1" noChangeArrowheads="1"/>
          </p:cNvPicPr>
          <p:nvPr/>
        </p:nvPicPr>
        <p:blipFill>
          <a:blip r:embed="rId2" cstate="print"/>
          <a:srcRect/>
          <a:stretch>
            <a:fillRect/>
          </a:stretch>
        </p:blipFill>
        <p:spPr bwMode="auto">
          <a:xfrm>
            <a:off x="428597" y="142852"/>
            <a:ext cx="2000264" cy="478591"/>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358082" y="214290"/>
            <a:ext cx="1285884" cy="3559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71504"/>
          </a:xfrm>
        </p:spPr>
        <p:txBody>
          <a:bodyPr>
            <a:normAutofit fontScale="90000"/>
          </a:bodyPr>
          <a:lstStyle/>
          <a:p>
            <a:r>
              <a:rPr lang="et-EE" sz="3200" b="1" dirty="0" smtClean="0"/>
              <a:t>Ruumi planeerimine ja sooline tasakaal</a:t>
            </a:r>
            <a:endParaRPr lang="et-EE" sz="3200" b="1" dirty="0"/>
          </a:p>
        </p:txBody>
      </p:sp>
      <p:sp>
        <p:nvSpPr>
          <p:cNvPr id="3" name="Content Placeholder 2"/>
          <p:cNvSpPr>
            <a:spLocks noGrp="1"/>
          </p:cNvSpPr>
          <p:nvPr>
            <p:ph idx="1"/>
          </p:nvPr>
        </p:nvSpPr>
        <p:spPr>
          <a:xfrm>
            <a:off x="457200" y="1214422"/>
            <a:ext cx="8229600" cy="4714909"/>
          </a:xfrm>
        </p:spPr>
        <p:txBody>
          <a:bodyPr>
            <a:normAutofit/>
          </a:bodyPr>
          <a:lstStyle/>
          <a:p>
            <a:pPr>
              <a:buNone/>
            </a:pPr>
            <a:r>
              <a:rPr lang="et-EE" sz="2800" dirty="0" smtClean="0"/>
              <a:t>	</a:t>
            </a:r>
            <a:r>
              <a:rPr lang="et-EE" sz="2000" b="1" dirty="0" smtClean="0">
                <a:solidFill>
                  <a:srgbClr val="00B0F0"/>
                </a:solidFill>
              </a:rPr>
              <a:t>Tunnistades ja väärtustades sarnasusi ja erinevusi meeste ja naiste erinevate rollide ja pürgimuste vahel, on võimalik linnaruumi planeerimise abil tagada turvaline, tervislik, jätkusuutlik ja nauditav elukeskkond kõigi linnaelanike jaoks</a:t>
            </a:r>
          </a:p>
          <a:p>
            <a:pPr algn="ctr">
              <a:buNone/>
            </a:pPr>
            <a:r>
              <a:rPr lang="et-EE" sz="2000" b="1" dirty="0" smtClean="0"/>
              <a:t> 	</a:t>
            </a:r>
            <a:endParaRPr lang="et-EE" sz="2000" i="1" dirty="0" smtClean="0"/>
          </a:p>
          <a:p>
            <a:pPr algn="ctr">
              <a:buNone/>
            </a:pPr>
            <a:r>
              <a:rPr lang="et-EE" sz="2000" b="1" i="1" u="sng" dirty="0" smtClean="0"/>
              <a:t>Vajadustele orienteeritud planeerimine </a:t>
            </a:r>
          </a:p>
          <a:p>
            <a:pPr>
              <a:buNone/>
            </a:pPr>
            <a:r>
              <a:rPr lang="et-EE" sz="1800" dirty="0" smtClean="0"/>
              <a:t>Planeerimine keskmisele linnaelanikule  vs.  planeerimine linnas elavatele meestele ja naistele </a:t>
            </a:r>
            <a:r>
              <a:rPr lang="et-EE" sz="1800" dirty="0" smtClean="0"/>
              <a:t>ning poistele </a:t>
            </a:r>
            <a:r>
              <a:rPr lang="et-EE" sz="1800" dirty="0" smtClean="0"/>
              <a:t>ja </a:t>
            </a:r>
            <a:r>
              <a:rPr lang="et-EE" sz="1800" dirty="0" smtClean="0"/>
              <a:t>tüdrukutele</a:t>
            </a:r>
          </a:p>
          <a:p>
            <a:pPr>
              <a:buNone/>
            </a:pPr>
            <a:endParaRPr lang="et-EE" sz="1800" dirty="0" smtClean="0"/>
          </a:p>
          <a:p>
            <a:pPr>
              <a:buNone/>
            </a:pPr>
            <a:endParaRPr lang="et-EE" sz="1600" i="1" dirty="0" smtClean="0"/>
          </a:p>
          <a:p>
            <a:pPr algn="ctr">
              <a:buNone/>
            </a:pPr>
            <a:r>
              <a:rPr lang="et-EE" sz="2000" b="1" i="1" u="sng" dirty="0" smtClean="0"/>
              <a:t>Soopõhine vajaduste analüüs</a:t>
            </a:r>
          </a:p>
          <a:p>
            <a:pPr>
              <a:buNone/>
            </a:pPr>
            <a:r>
              <a:rPr lang="et-EE" sz="1800" dirty="0" smtClean="0"/>
              <a:t>	Meeste </a:t>
            </a:r>
            <a:r>
              <a:rPr lang="et-EE" sz="1800" dirty="0" smtClean="0"/>
              <a:t>ja naiste ajalis-ruumiline käitumine, turvalisus ja ohutus, vajadused avalike teenuste osas (ligipääsetavus, kasutajasõbralikkus), nõuded disainile, keskkonna nõuded, puhkealade kasutus</a:t>
            </a:r>
          </a:p>
          <a:p>
            <a:pPr>
              <a:buNone/>
            </a:pPr>
            <a:endParaRPr lang="et-EE" sz="1800" dirty="0" smtClean="0"/>
          </a:p>
          <a:p>
            <a:pPr>
              <a:buNone/>
            </a:pPr>
            <a:endParaRPr lang="et-EE" sz="1800" dirty="0" smtClean="0"/>
          </a:p>
          <a:p>
            <a:pPr>
              <a:buNone/>
            </a:pPr>
            <a:endParaRPr lang="et-EE" sz="1800" dirty="0" smtClean="0"/>
          </a:p>
          <a:p>
            <a:pPr>
              <a:buNone/>
            </a:pPr>
            <a:endParaRPr lang="et-EE" sz="1800" dirty="0" smtClean="0"/>
          </a:p>
          <a:p>
            <a:pPr algn="ctr">
              <a:buNone/>
            </a:pPr>
            <a:endParaRPr lang="et-EE" sz="1600" i="1" dirty="0" smtClean="0"/>
          </a:p>
          <a:p>
            <a:pPr algn="ctr">
              <a:buNone/>
            </a:pPr>
            <a:endParaRPr lang="et-EE" sz="1600" i="1" dirty="0" smtClean="0"/>
          </a:p>
          <a:p>
            <a:pPr>
              <a:buNone/>
            </a:pPr>
            <a:endParaRPr lang="et-EE" sz="1600" i="1" dirty="0"/>
          </a:p>
        </p:txBody>
      </p:sp>
      <p:sp>
        <p:nvSpPr>
          <p:cNvPr id="5" name="Down Arrow 4"/>
          <p:cNvSpPr/>
          <p:nvPr/>
        </p:nvSpPr>
        <p:spPr>
          <a:xfrm>
            <a:off x="4357686" y="2643182"/>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7" name="Down Arrow 6"/>
          <p:cNvSpPr/>
          <p:nvPr/>
        </p:nvSpPr>
        <p:spPr>
          <a:xfrm>
            <a:off x="4357686" y="4000504"/>
            <a:ext cx="14287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pic>
        <p:nvPicPr>
          <p:cNvPr id="6" name="Pilt 4"/>
          <p:cNvPicPr>
            <a:picLocks noChangeAspect="1" noChangeArrowheads="1"/>
          </p:cNvPicPr>
          <p:nvPr/>
        </p:nvPicPr>
        <p:blipFill>
          <a:blip r:embed="rId2" cstate="print"/>
          <a:srcRect/>
          <a:stretch>
            <a:fillRect/>
          </a:stretch>
        </p:blipFill>
        <p:spPr bwMode="auto">
          <a:xfrm>
            <a:off x="714349" y="142852"/>
            <a:ext cx="2000264" cy="478591"/>
          </a:xfrm>
          <a:prstGeom prst="rect">
            <a:avLst/>
          </a:prstGeom>
          <a:noFill/>
          <a:ln w="9525">
            <a:noFill/>
            <a:miter lim="800000"/>
            <a:headEnd/>
            <a:tailEnd/>
          </a:ln>
        </p:spPr>
      </p:pic>
      <p:pic>
        <p:nvPicPr>
          <p:cNvPr id="8" name="Picture 1" descr="ENUT_logo.png"/>
          <p:cNvPicPr>
            <a:picLocks noChangeAspect="1" noChangeArrowheads="1"/>
          </p:cNvPicPr>
          <p:nvPr/>
        </p:nvPicPr>
        <p:blipFill>
          <a:blip r:embed="rId3" cstate="print"/>
          <a:srcRect/>
          <a:stretch>
            <a:fillRect/>
          </a:stretch>
        </p:blipFill>
        <p:spPr bwMode="auto">
          <a:xfrm>
            <a:off x="7429520" y="214290"/>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714380"/>
          </a:xfrm>
        </p:spPr>
        <p:txBody>
          <a:bodyPr>
            <a:normAutofit/>
          </a:bodyPr>
          <a:lstStyle/>
          <a:p>
            <a:r>
              <a:rPr lang="et-EE" sz="2800" b="1" dirty="0" smtClean="0"/>
              <a:t>Soolised erinevused ajalis-ruumilises käitumises</a:t>
            </a:r>
            <a:endParaRPr lang="et-EE" sz="2800" dirty="0"/>
          </a:p>
        </p:txBody>
      </p:sp>
      <p:sp>
        <p:nvSpPr>
          <p:cNvPr id="3" name="Content Placeholder 2"/>
          <p:cNvSpPr>
            <a:spLocks noGrp="1"/>
          </p:cNvSpPr>
          <p:nvPr>
            <p:ph idx="1"/>
          </p:nvPr>
        </p:nvSpPr>
        <p:spPr>
          <a:xfrm>
            <a:off x="457200" y="1428736"/>
            <a:ext cx="8229600" cy="4357718"/>
          </a:xfrm>
        </p:spPr>
        <p:txBody>
          <a:bodyPr>
            <a:normAutofit/>
          </a:bodyPr>
          <a:lstStyle/>
          <a:p>
            <a:r>
              <a:rPr lang="et-EE" sz="1800" dirty="0" smtClean="0"/>
              <a:t>Meeste töökohad on kodust kaugemal (25,2 km.) ja geograafiliselt juhuslikemas kohtades</a:t>
            </a:r>
          </a:p>
          <a:p>
            <a:r>
              <a:rPr lang="et-EE" sz="1800" dirty="0" smtClean="0"/>
              <a:t>Naiste töökohad kas kesklinnas või kodule lähemal (töökoha keskmine kaugus kodust 15,4km.)</a:t>
            </a:r>
          </a:p>
          <a:p>
            <a:r>
              <a:rPr lang="et-EE" sz="1800" dirty="0" smtClean="0"/>
              <a:t>Meeste töökohad on mobiilsemad- rohkem ümberpaiknemisi päeva jooksul</a:t>
            </a:r>
          </a:p>
          <a:p>
            <a:r>
              <a:rPr lang="et-EE" sz="1800" dirty="0" smtClean="0"/>
              <a:t>Naised paiknevad rohkem oma kodule lähemal</a:t>
            </a:r>
          </a:p>
          <a:p>
            <a:r>
              <a:rPr lang="et-EE" sz="1800" dirty="0" smtClean="0"/>
              <a:t>Meestel rohkem tööga seotud käike ja  läbivad päevas rohkem kilomeetreid (kumulatiivselt 75,6 km.)</a:t>
            </a:r>
          </a:p>
          <a:p>
            <a:r>
              <a:rPr lang="et-EE" sz="1800" dirty="0" smtClean="0"/>
              <a:t>Naistel rohkem kauplusega seotud käike ja läbivad päevas vähem kilomeetreid (kumulatiivselt 54,7km)</a:t>
            </a:r>
          </a:p>
          <a:p>
            <a:r>
              <a:rPr lang="et-EE" sz="1800" dirty="0" smtClean="0"/>
              <a:t>92% meestest kasutab oma sõitudeks autot (Euroopas 64% (Hamilton, 2001))</a:t>
            </a:r>
          </a:p>
          <a:p>
            <a:r>
              <a:rPr lang="et-EE" sz="1800" dirty="0" smtClean="0"/>
              <a:t>74% naistest kasutab oma sõitudeks autot (Euroopas 58% (Hamilton, 2001))</a:t>
            </a:r>
          </a:p>
          <a:p>
            <a:endParaRPr lang="et-EE" sz="1800" dirty="0" smtClean="0"/>
          </a:p>
          <a:p>
            <a:endParaRPr lang="et-EE" sz="1800" dirty="0" smtClean="0"/>
          </a:p>
          <a:p>
            <a:pPr>
              <a:buNone/>
            </a:pPr>
            <a:endParaRPr lang="et-EE" sz="1800" i="1" dirty="0" smtClean="0"/>
          </a:p>
          <a:p>
            <a:endParaRPr lang="et-EE" sz="2800" dirty="0" smtClean="0"/>
          </a:p>
          <a:p>
            <a:endParaRPr lang="et-EE" sz="2800" dirty="0"/>
          </a:p>
        </p:txBody>
      </p:sp>
      <p:sp>
        <p:nvSpPr>
          <p:cNvPr id="4" name="Ristkülik 3"/>
          <p:cNvSpPr/>
          <p:nvPr/>
        </p:nvSpPr>
        <p:spPr>
          <a:xfrm>
            <a:off x="642910" y="6000768"/>
            <a:ext cx="7984780" cy="523220"/>
          </a:xfrm>
          <a:prstGeom prst="rect">
            <a:avLst/>
          </a:prstGeom>
        </p:spPr>
        <p:txBody>
          <a:bodyPr wrap="square">
            <a:spAutoFit/>
          </a:bodyPr>
          <a:lstStyle/>
          <a:p>
            <a:r>
              <a:rPr lang="et-EE" sz="1400" i="1" dirty="0" smtClean="0"/>
              <a:t>Allikas: Siiri Silm, Rein Ahas. Tallinna tagamaa uusasumite elanike soolised erinevused ajalis-ruumilises </a:t>
            </a:r>
            <a:r>
              <a:rPr lang="et-EE" sz="1400" i="1" dirty="0" smtClean="0"/>
              <a:t>käitumises, Tartu 2006</a:t>
            </a:r>
            <a:endParaRPr lang="et-EE" sz="1400" i="1" dirty="0" smtClean="0"/>
          </a:p>
        </p:txBody>
      </p:sp>
      <p:pic>
        <p:nvPicPr>
          <p:cNvPr id="5"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6" name="Picture 1" descr="ENUT_logo.png"/>
          <p:cNvPicPr>
            <a:picLocks noChangeAspect="1" noChangeArrowheads="1"/>
          </p:cNvPicPr>
          <p:nvPr/>
        </p:nvPicPr>
        <p:blipFill>
          <a:blip r:embed="rId3" cstate="print"/>
          <a:srcRect/>
          <a:stretch>
            <a:fillRect/>
          </a:stretch>
        </p:blipFill>
        <p:spPr bwMode="auto">
          <a:xfrm>
            <a:off x="7429520" y="142853"/>
            <a:ext cx="1143008" cy="3163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642942"/>
          </a:xfrm>
        </p:spPr>
        <p:txBody>
          <a:bodyPr>
            <a:noAutofit/>
          </a:bodyPr>
          <a:lstStyle/>
          <a:p>
            <a:r>
              <a:rPr lang="et-EE" sz="2800" b="1" dirty="0" smtClean="0"/>
              <a:t/>
            </a:r>
            <a:br>
              <a:rPr lang="et-EE" sz="2800" b="1" dirty="0" smtClean="0"/>
            </a:br>
            <a:r>
              <a:rPr lang="et-EE" sz="2800" b="1" dirty="0" smtClean="0"/>
              <a:t>Soolised erinevused ajalis-ruumilises käitumises</a:t>
            </a:r>
            <a:br>
              <a:rPr lang="et-EE" sz="2800" b="1" dirty="0" smtClean="0"/>
            </a:br>
            <a:endParaRPr lang="et-EE" sz="2400" i="1" dirty="0"/>
          </a:p>
        </p:txBody>
      </p:sp>
      <p:sp>
        <p:nvSpPr>
          <p:cNvPr id="3" name="Content Placeholder 2"/>
          <p:cNvSpPr>
            <a:spLocks noGrp="1"/>
          </p:cNvSpPr>
          <p:nvPr>
            <p:ph idx="1"/>
          </p:nvPr>
        </p:nvSpPr>
        <p:spPr>
          <a:xfrm>
            <a:off x="457200" y="1428736"/>
            <a:ext cx="8229600" cy="4697427"/>
          </a:xfrm>
        </p:spPr>
        <p:txBody>
          <a:bodyPr>
            <a:normAutofit lnSpcReduction="10000"/>
          </a:bodyPr>
          <a:lstStyle/>
          <a:p>
            <a:pPr>
              <a:buNone/>
            </a:pPr>
            <a:r>
              <a:rPr lang="et-EE" sz="2000" dirty="0" smtClean="0"/>
              <a:t>Ühiskonnas kujunenud soorollid kajastuvad ka inimeste ruumikäitumises ja ajakasutuses </a:t>
            </a:r>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endParaRPr lang="et-EE" sz="2000" dirty="0" smtClean="0"/>
          </a:p>
          <a:p>
            <a:pPr>
              <a:buNone/>
            </a:pPr>
            <a:r>
              <a:rPr lang="et-EE" sz="2000" b="1" u="sng" dirty="0" smtClean="0">
                <a:solidFill>
                  <a:srgbClr val="FF0000"/>
                </a:solidFill>
              </a:rPr>
              <a:t>Eesmärk: lühikeste vahemaade linn</a:t>
            </a:r>
          </a:p>
          <a:p>
            <a:pPr>
              <a:buNone/>
            </a:pPr>
            <a:r>
              <a:rPr lang="et-EE" sz="1400" dirty="0" smtClean="0"/>
              <a:t>	</a:t>
            </a:r>
            <a:r>
              <a:rPr lang="et-EE" sz="1600" dirty="0" smtClean="0"/>
              <a:t>Kodu ja töökoha  asukohad peavad paiknema nii, et naised, kelle kanda on rohkem hooldamisega seotud </a:t>
            </a:r>
            <a:r>
              <a:rPr lang="et-EE" sz="1600" dirty="0" smtClean="0"/>
              <a:t>rolle, omaksid </a:t>
            </a:r>
            <a:r>
              <a:rPr lang="et-EE" sz="1600" dirty="0" smtClean="0"/>
              <a:t>võrdselt võimalusi ligipääsuks töökohtadele  ja et meestel oleks võimalus võtta enda kanda rohkem hooldamisega seotud vastutust </a:t>
            </a:r>
            <a:endParaRPr lang="et-EE" sz="1600" dirty="0" smtClean="0"/>
          </a:p>
          <a:p>
            <a:pPr algn="r">
              <a:buNone/>
            </a:pPr>
            <a:r>
              <a:rPr lang="et-EE" sz="1600" i="1" dirty="0" smtClean="0"/>
              <a:t>(</a:t>
            </a:r>
            <a:r>
              <a:rPr lang="et-EE" sz="1600" i="1" dirty="0" smtClean="0"/>
              <a:t>RTPI, 2007) </a:t>
            </a:r>
          </a:p>
        </p:txBody>
      </p:sp>
      <p:sp>
        <p:nvSpPr>
          <p:cNvPr id="8" name="TextBox 7"/>
          <p:cNvSpPr txBox="1"/>
          <p:nvPr/>
        </p:nvSpPr>
        <p:spPr>
          <a:xfrm>
            <a:off x="4000496" y="3214686"/>
            <a:ext cx="714380" cy="369332"/>
          </a:xfrm>
          <a:prstGeom prst="rect">
            <a:avLst/>
          </a:prstGeom>
          <a:solidFill>
            <a:srgbClr val="92D050"/>
          </a:solidFill>
          <a:ln w="28575">
            <a:solidFill>
              <a:schemeClr val="tx1"/>
            </a:solidFill>
          </a:ln>
        </p:spPr>
        <p:txBody>
          <a:bodyPr wrap="square" rtlCol="0">
            <a:spAutoFit/>
          </a:bodyPr>
          <a:lstStyle/>
          <a:p>
            <a:r>
              <a:rPr lang="et-EE" dirty="0" smtClean="0"/>
              <a:t>kodu</a:t>
            </a:r>
            <a:endParaRPr lang="et-EE" dirty="0"/>
          </a:p>
        </p:txBody>
      </p:sp>
      <p:sp>
        <p:nvSpPr>
          <p:cNvPr id="9" name="TextBox 8"/>
          <p:cNvSpPr txBox="1"/>
          <p:nvPr/>
        </p:nvSpPr>
        <p:spPr>
          <a:xfrm>
            <a:off x="5143504" y="2571744"/>
            <a:ext cx="1071570" cy="369332"/>
          </a:xfrm>
          <a:prstGeom prst="rect">
            <a:avLst/>
          </a:prstGeom>
          <a:noFill/>
          <a:ln w="3175">
            <a:solidFill>
              <a:schemeClr val="tx1"/>
            </a:solidFill>
          </a:ln>
        </p:spPr>
        <p:txBody>
          <a:bodyPr wrap="square" rtlCol="0">
            <a:spAutoFit/>
          </a:bodyPr>
          <a:lstStyle/>
          <a:p>
            <a:r>
              <a:rPr lang="et-EE" dirty="0" smtClean="0"/>
              <a:t>lasteaed</a:t>
            </a:r>
            <a:endParaRPr lang="et-EE" dirty="0"/>
          </a:p>
        </p:txBody>
      </p:sp>
      <p:sp>
        <p:nvSpPr>
          <p:cNvPr id="10" name="TextBox 9"/>
          <p:cNvSpPr txBox="1"/>
          <p:nvPr/>
        </p:nvSpPr>
        <p:spPr>
          <a:xfrm>
            <a:off x="6643702" y="2786058"/>
            <a:ext cx="642942" cy="369332"/>
          </a:xfrm>
          <a:prstGeom prst="rect">
            <a:avLst/>
          </a:prstGeom>
          <a:noFill/>
          <a:ln w="3175">
            <a:solidFill>
              <a:schemeClr val="tx1"/>
            </a:solidFill>
          </a:ln>
        </p:spPr>
        <p:txBody>
          <a:bodyPr wrap="square" rtlCol="0">
            <a:spAutoFit/>
          </a:bodyPr>
          <a:lstStyle/>
          <a:p>
            <a:r>
              <a:rPr lang="et-EE" dirty="0" smtClean="0"/>
              <a:t>töö</a:t>
            </a:r>
            <a:endParaRPr lang="et-EE" dirty="0"/>
          </a:p>
        </p:txBody>
      </p:sp>
      <p:sp>
        <p:nvSpPr>
          <p:cNvPr id="11" name="TextBox 10"/>
          <p:cNvSpPr txBox="1"/>
          <p:nvPr/>
        </p:nvSpPr>
        <p:spPr>
          <a:xfrm>
            <a:off x="7000892" y="3714752"/>
            <a:ext cx="642942" cy="369332"/>
          </a:xfrm>
          <a:prstGeom prst="rect">
            <a:avLst/>
          </a:prstGeom>
          <a:noFill/>
          <a:ln w="3175">
            <a:solidFill>
              <a:schemeClr val="tx1"/>
            </a:solidFill>
          </a:ln>
        </p:spPr>
        <p:txBody>
          <a:bodyPr wrap="square" rtlCol="0">
            <a:spAutoFit/>
          </a:bodyPr>
          <a:lstStyle/>
          <a:p>
            <a:r>
              <a:rPr lang="et-EE" dirty="0" smtClean="0"/>
              <a:t>arst</a:t>
            </a:r>
            <a:endParaRPr lang="et-EE" dirty="0"/>
          </a:p>
        </p:txBody>
      </p:sp>
      <p:sp>
        <p:nvSpPr>
          <p:cNvPr id="12" name="TextBox 11"/>
          <p:cNvSpPr txBox="1"/>
          <p:nvPr/>
        </p:nvSpPr>
        <p:spPr>
          <a:xfrm>
            <a:off x="6143636" y="4286256"/>
            <a:ext cx="642942" cy="369332"/>
          </a:xfrm>
          <a:prstGeom prst="rect">
            <a:avLst/>
          </a:prstGeom>
          <a:noFill/>
          <a:ln w="3175">
            <a:solidFill>
              <a:schemeClr val="tx1"/>
            </a:solidFill>
          </a:ln>
        </p:spPr>
        <p:txBody>
          <a:bodyPr wrap="square" rtlCol="0">
            <a:spAutoFit/>
          </a:bodyPr>
          <a:lstStyle/>
          <a:p>
            <a:r>
              <a:rPr lang="et-EE" dirty="0" smtClean="0"/>
              <a:t>kool</a:t>
            </a:r>
            <a:endParaRPr lang="et-EE" dirty="0"/>
          </a:p>
        </p:txBody>
      </p:sp>
      <p:sp>
        <p:nvSpPr>
          <p:cNvPr id="13" name="TextBox 12"/>
          <p:cNvSpPr txBox="1"/>
          <p:nvPr/>
        </p:nvSpPr>
        <p:spPr>
          <a:xfrm>
            <a:off x="4929190" y="3929066"/>
            <a:ext cx="928694" cy="369332"/>
          </a:xfrm>
          <a:prstGeom prst="rect">
            <a:avLst/>
          </a:prstGeom>
          <a:noFill/>
          <a:ln w="3175">
            <a:solidFill>
              <a:schemeClr val="tx1"/>
            </a:solidFill>
          </a:ln>
        </p:spPr>
        <p:txBody>
          <a:bodyPr wrap="square" rtlCol="0">
            <a:spAutoFit/>
          </a:bodyPr>
          <a:lstStyle/>
          <a:p>
            <a:r>
              <a:rPr lang="et-EE" dirty="0" smtClean="0"/>
              <a:t>kauplus</a:t>
            </a:r>
            <a:endParaRPr lang="et-EE" dirty="0"/>
          </a:p>
        </p:txBody>
      </p:sp>
      <p:sp>
        <p:nvSpPr>
          <p:cNvPr id="14" name="TextBox 13"/>
          <p:cNvSpPr txBox="1"/>
          <p:nvPr/>
        </p:nvSpPr>
        <p:spPr>
          <a:xfrm>
            <a:off x="1428728" y="2571744"/>
            <a:ext cx="642942" cy="369332"/>
          </a:xfrm>
          <a:prstGeom prst="rect">
            <a:avLst/>
          </a:prstGeom>
          <a:noFill/>
          <a:ln w="3175">
            <a:solidFill>
              <a:schemeClr val="tx1"/>
            </a:solidFill>
          </a:ln>
        </p:spPr>
        <p:txBody>
          <a:bodyPr wrap="square" rtlCol="0">
            <a:spAutoFit/>
          </a:bodyPr>
          <a:lstStyle/>
          <a:p>
            <a:r>
              <a:rPr lang="et-EE" dirty="0" smtClean="0"/>
              <a:t>töö</a:t>
            </a:r>
            <a:endParaRPr lang="et-EE" dirty="0"/>
          </a:p>
        </p:txBody>
      </p:sp>
      <p:sp>
        <p:nvSpPr>
          <p:cNvPr id="15" name="TextBox 14"/>
          <p:cNvSpPr txBox="1"/>
          <p:nvPr/>
        </p:nvSpPr>
        <p:spPr>
          <a:xfrm>
            <a:off x="1714480" y="3929066"/>
            <a:ext cx="642942" cy="369332"/>
          </a:xfrm>
          <a:prstGeom prst="rect">
            <a:avLst/>
          </a:prstGeom>
          <a:noFill/>
          <a:ln w="3175">
            <a:solidFill>
              <a:schemeClr val="tx1"/>
            </a:solidFill>
          </a:ln>
        </p:spPr>
        <p:txBody>
          <a:bodyPr wrap="square" rtlCol="0">
            <a:spAutoFit/>
          </a:bodyPr>
          <a:lstStyle/>
          <a:p>
            <a:r>
              <a:rPr lang="et-EE" dirty="0" smtClean="0"/>
              <a:t>hobi</a:t>
            </a:r>
            <a:endParaRPr lang="et-EE" dirty="0"/>
          </a:p>
        </p:txBody>
      </p:sp>
      <p:cxnSp>
        <p:nvCxnSpPr>
          <p:cNvPr id="17" name="Straight Arrow Connector 16"/>
          <p:cNvCxnSpPr>
            <a:stCxn id="8" idx="3"/>
          </p:cNvCxnSpPr>
          <p:nvPr/>
        </p:nvCxnSpPr>
        <p:spPr>
          <a:xfrm flipV="1">
            <a:off x="4714876" y="2928934"/>
            <a:ext cx="500066" cy="4704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9" idx="2"/>
          </p:cNvCxnSpPr>
          <p:nvPr/>
        </p:nvCxnSpPr>
        <p:spPr>
          <a:xfrm rot="16200000" flipH="1">
            <a:off x="5310310" y="3310054"/>
            <a:ext cx="1345180" cy="607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2" idx="0"/>
          </p:cNvCxnSpPr>
          <p:nvPr/>
        </p:nvCxnSpPr>
        <p:spPr>
          <a:xfrm rot="5400000" flipH="1" flipV="1">
            <a:off x="6054338" y="3554017"/>
            <a:ext cx="1143008" cy="3214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9" idx="3"/>
          </p:cNvCxnSpPr>
          <p:nvPr/>
        </p:nvCxnSpPr>
        <p:spPr>
          <a:xfrm rot="10800000">
            <a:off x="6215074" y="2756410"/>
            <a:ext cx="428628" cy="24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1" idx="1"/>
          </p:cNvCxnSpPr>
          <p:nvPr/>
        </p:nvCxnSpPr>
        <p:spPr>
          <a:xfrm>
            <a:off x="6000760" y="2928934"/>
            <a:ext cx="1000132" cy="970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8" idx="3"/>
          </p:cNvCxnSpPr>
          <p:nvPr/>
        </p:nvCxnSpPr>
        <p:spPr>
          <a:xfrm rot="10800000">
            <a:off x="4714876" y="3399352"/>
            <a:ext cx="2428892" cy="31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4929190" y="3357562"/>
            <a:ext cx="100013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1"/>
          </p:cNvCxnSpPr>
          <p:nvPr/>
        </p:nvCxnSpPr>
        <p:spPr>
          <a:xfrm rot="10800000" flipV="1">
            <a:off x="5500694" y="2970724"/>
            <a:ext cx="1143008" cy="9583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6200000" flipV="1">
            <a:off x="4643438" y="3571876"/>
            <a:ext cx="35719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8" idx="3"/>
          </p:cNvCxnSpPr>
          <p:nvPr/>
        </p:nvCxnSpPr>
        <p:spPr>
          <a:xfrm>
            <a:off x="4714876" y="3399352"/>
            <a:ext cx="1928826" cy="8869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929190" y="4572008"/>
            <a:ext cx="1143008" cy="369332"/>
          </a:xfrm>
          <a:prstGeom prst="rect">
            <a:avLst/>
          </a:prstGeom>
          <a:noFill/>
          <a:ln w="3175">
            <a:solidFill>
              <a:schemeClr val="tx1"/>
            </a:solidFill>
          </a:ln>
        </p:spPr>
        <p:txBody>
          <a:bodyPr wrap="square" rtlCol="0">
            <a:spAutoFit/>
          </a:bodyPr>
          <a:lstStyle/>
          <a:p>
            <a:r>
              <a:rPr lang="et-EE" dirty="0" smtClean="0"/>
              <a:t>huviringid</a:t>
            </a:r>
            <a:endParaRPr lang="et-EE" dirty="0"/>
          </a:p>
        </p:txBody>
      </p:sp>
      <p:cxnSp>
        <p:nvCxnSpPr>
          <p:cNvPr id="41" name="Straight Arrow Connector 40"/>
          <p:cNvCxnSpPr/>
          <p:nvPr/>
        </p:nvCxnSpPr>
        <p:spPr>
          <a:xfrm rot="16200000" flipV="1">
            <a:off x="4143372" y="3643314"/>
            <a:ext cx="100013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8" idx="1"/>
            <a:endCxn id="14" idx="3"/>
          </p:cNvCxnSpPr>
          <p:nvPr/>
        </p:nvCxnSpPr>
        <p:spPr>
          <a:xfrm rot="10800000">
            <a:off x="2071670" y="2756410"/>
            <a:ext cx="1928826"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14" idx="2"/>
          </p:cNvCxnSpPr>
          <p:nvPr/>
        </p:nvCxnSpPr>
        <p:spPr>
          <a:xfrm rot="16200000" flipH="1">
            <a:off x="1345500" y="3345774"/>
            <a:ext cx="987992"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357422" y="2857496"/>
            <a:ext cx="1643074"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15" idx="3"/>
          </p:cNvCxnSpPr>
          <p:nvPr/>
        </p:nvCxnSpPr>
        <p:spPr>
          <a:xfrm flipV="1">
            <a:off x="2357422" y="3571876"/>
            <a:ext cx="1643074" cy="54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 idx="0"/>
            <a:endCxn id="9" idx="1"/>
          </p:cNvCxnSpPr>
          <p:nvPr/>
        </p:nvCxnSpPr>
        <p:spPr>
          <a:xfrm rot="5400000" flipH="1" flipV="1">
            <a:off x="4521457" y="2592639"/>
            <a:ext cx="458276"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9" idx="1"/>
            <a:endCxn id="14" idx="3"/>
          </p:cNvCxnSpPr>
          <p:nvPr/>
        </p:nvCxnSpPr>
        <p:spPr>
          <a:xfrm rot="10800000">
            <a:off x="2071670" y="2756410"/>
            <a:ext cx="307183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428596" y="2571744"/>
            <a:ext cx="928694" cy="369332"/>
          </a:xfrm>
          <a:prstGeom prst="rect">
            <a:avLst/>
          </a:prstGeom>
          <a:noFill/>
          <a:ln w="3175">
            <a:noFill/>
          </a:ln>
        </p:spPr>
        <p:txBody>
          <a:bodyPr wrap="square" rtlCol="0">
            <a:spAutoFit/>
          </a:bodyPr>
          <a:lstStyle/>
          <a:p>
            <a:r>
              <a:rPr lang="et-EE" u="sng" dirty="0" smtClean="0">
                <a:solidFill>
                  <a:srgbClr val="FF0000"/>
                </a:solidFill>
              </a:rPr>
              <a:t>Mehed</a:t>
            </a:r>
            <a:endParaRPr lang="et-EE" u="sng" dirty="0">
              <a:solidFill>
                <a:srgbClr val="FF0000"/>
              </a:solidFill>
            </a:endParaRPr>
          </a:p>
        </p:txBody>
      </p:sp>
      <p:sp>
        <p:nvSpPr>
          <p:cNvPr id="57" name="TextBox 56"/>
          <p:cNvSpPr txBox="1"/>
          <p:nvPr/>
        </p:nvSpPr>
        <p:spPr>
          <a:xfrm>
            <a:off x="7715272" y="2500306"/>
            <a:ext cx="928694" cy="369332"/>
          </a:xfrm>
          <a:prstGeom prst="rect">
            <a:avLst/>
          </a:prstGeom>
          <a:noFill/>
          <a:ln w="3175">
            <a:noFill/>
          </a:ln>
        </p:spPr>
        <p:txBody>
          <a:bodyPr wrap="square" rtlCol="0">
            <a:spAutoFit/>
          </a:bodyPr>
          <a:lstStyle/>
          <a:p>
            <a:r>
              <a:rPr lang="et-EE" u="sng" dirty="0" smtClean="0">
                <a:solidFill>
                  <a:srgbClr val="FF0000"/>
                </a:solidFill>
              </a:rPr>
              <a:t>Naised</a:t>
            </a:r>
            <a:endParaRPr lang="et-EE" u="sng" dirty="0">
              <a:solidFill>
                <a:srgbClr val="FF0000"/>
              </a:solidFill>
            </a:endParaRPr>
          </a:p>
        </p:txBody>
      </p:sp>
      <p:sp>
        <p:nvSpPr>
          <p:cNvPr id="63" name="TextBox 62"/>
          <p:cNvSpPr txBox="1"/>
          <p:nvPr/>
        </p:nvSpPr>
        <p:spPr>
          <a:xfrm>
            <a:off x="428596" y="2928934"/>
            <a:ext cx="1071570" cy="307777"/>
          </a:xfrm>
          <a:prstGeom prst="rect">
            <a:avLst/>
          </a:prstGeom>
          <a:noFill/>
          <a:ln w="3175">
            <a:noFill/>
          </a:ln>
        </p:spPr>
        <p:txBody>
          <a:bodyPr wrap="square" rtlCol="0">
            <a:spAutoFit/>
          </a:bodyPr>
          <a:lstStyle/>
          <a:p>
            <a:r>
              <a:rPr lang="et-EE" sz="1400" dirty="0" smtClean="0">
                <a:solidFill>
                  <a:srgbClr val="FF0000"/>
                </a:solidFill>
              </a:rPr>
              <a:t>leivateenija</a:t>
            </a:r>
            <a:endParaRPr lang="et-EE" sz="1400" dirty="0">
              <a:solidFill>
                <a:srgbClr val="FF0000"/>
              </a:solidFill>
            </a:endParaRPr>
          </a:p>
        </p:txBody>
      </p:sp>
      <p:sp>
        <p:nvSpPr>
          <p:cNvPr id="64" name="TextBox 63"/>
          <p:cNvSpPr txBox="1"/>
          <p:nvPr/>
        </p:nvSpPr>
        <p:spPr>
          <a:xfrm>
            <a:off x="7786710" y="2857496"/>
            <a:ext cx="928694" cy="307777"/>
          </a:xfrm>
          <a:prstGeom prst="rect">
            <a:avLst/>
          </a:prstGeom>
          <a:noFill/>
          <a:ln w="3175">
            <a:noFill/>
          </a:ln>
        </p:spPr>
        <p:txBody>
          <a:bodyPr wrap="square" rtlCol="0">
            <a:spAutoFit/>
          </a:bodyPr>
          <a:lstStyle/>
          <a:p>
            <a:r>
              <a:rPr lang="et-EE" sz="1400" dirty="0" smtClean="0">
                <a:solidFill>
                  <a:srgbClr val="FF0000"/>
                </a:solidFill>
              </a:rPr>
              <a:t>hooldaja</a:t>
            </a:r>
            <a:endParaRPr lang="et-EE" sz="1400" dirty="0">
              <a:solidFill>
                <a:srgbClr val="FF0000"/>
              </a:solidFill>
            </a:endParaRPr>
          </a:p>
        </p:txBody>
      </p:sp>
      <p:cxnSp>
        <p:nvCxnSpPr>
          <p:cNvPr id="69" name="Straight Arrow Connector 68"/>
          <p:cNvCxnSpPr/>
          <p:nvPr/>
        </p:nvCxnSpPr>
        <p:spPr>
          <a:xfrm rot="10800000" flipV="1">
            <a:off x="6072198" y="4643446"/>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38"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39" name="Picture 1" descr="ENUT_logo.png"/>
          <p:cNvPicPr>
            <a:picLocks noChangeAspect="1" noChangeArrowheads="1"/>
          </p:cNvPicPr>
          <p:nvPr/>
        </p:nvPicPr>
        <p:blipFill>
          <a:blip r:embed="rId3" cstate="print"/>
          <a:srcRect/>
          <a:stretch>
            <a:fillRect/>
          </a:stretch>
        </p:blipFill>
        <p:spPr bwMode="auto">
          <a:xfrm>
            <a:off x="7358082" y="214290"/>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Avaliku ruumi muutmine igapäevaelu vajadustele vastavaks</a:t>
            </a:r>
          </a:p>
          <a:p>
            <a:r>
              <a:rPr lang="et-EE" sz="1800" dirty="0" smtClean="0"/>
              <a:t>multifunktsionaalse linnaruumi loomine, mis vastaks hooldaja rollist tulenevale  vajadusele täita üheagselt paljusid erinevaid ülesandeid päeva jooksul </a:t>
            </a:r>
          </a:p>
          <a:p>
            <a:pPr lvl="1"/>
            <a:r>
              <a:rPr lang="et-EE" sz="1400" dirty="0" smtClean="0"/>
              <a:t> lühikesed vahemaad</a:t>
            </a:r>
          </a:p>
          <a:p>
            <a:pPr lvl="1"/>
            <a:r>
              <a:rPr lang="et-EE" sz="1400" dirty="0" smtClean="0"/>
              <a:t>sünkroniseeritud infrastruktuur ja teenused</a:t>
            </a:r>
          </a:p>
          <a:p>
            <a:pPr lvl="1"/>
            <a:r>
              <a:rPr lang="et-EE" sz="1400" dirty="0" smtClean="0"/>
              <a:t>töökohtade, lastehoiu võimaluste, kaupluste ja avalike teenuste olemasolu</a:t>
            </a:r>
          </a:p>
          <a:p>
            <a:pPr lvl="1"/>
            <a:r>
              <a:rPr lang="et-EE" sz="1400" dirty="0" smtClean="0"/>
              <a:t>turvaline ja hästitoimiv ühistransport</a:t>
            </a:r>
          </a:p>
          <a:p>
            <a:pPr lvl="1"/>
            <a:r>
              <a:rPr lang="et-EE" sz="1400" dirty="0" smtClean="0"/>
              <a:t>mitmekesisus ja paindlikkus</a:t>
            </a:r>
          </a:p>
          <a:p>
            <a:pPr>
              <a:buNone/>
            </a:pPr>
            <a:r>
              <a:rPr lang="et-EE" sz="2000" b="1" dirty="0" smtClean="0"/>
              <a:t>Linn on kõigi jaoks</a:t>
            </a:r>
            <a:r>
              <a:rPr lang="et-EE" sz="1800" dirty="0" smtClean="0"/>
              <a:t>	</a:t>
            </a:r>
          </a:p>
          <a:p>
            <a:r>
              <a:rPr lang="et-EE" sz="1800" dirty="0" smtClean="0"/>
              <a:t>Avalik infrastruktuur peab vastama kõigi linnaelanike vajadustele ja ei tohi välistada nii väikelaste emade, laste, vanurite kui ka liikumispuuetega inimeste  osalemist linnaelus liikumisvõimaluste piiratuse tõttu</a:t>
            </a:r>
          </a:p>
          <a:p>
            <a:pPr lvl="1"/>
            <a:r>
              <a:rPr lang="et-EE" sz="1400" dirty="0" smtClean="0"/>
              <a:t>“autostumise” mõju sotsiaalsetele suhetele</a:t>
            </a:r>
          </a:p>
          <a:p>
            <a:pPr lvl="1"/>
            <a:r>
              <a:rPr lang="et-EE" sz="1400" dirty="0" smtClean="0"/>
              <a:t>laste mobiilsus- sõidutamine kooli ja mängupaikadesse, koduõue turvalisus</a:t>
            </a:r>
          </a:p>
          <a:p>
            <a:pPr lvl="1"/>
            <a:r>
              <a:rPr lang="et-EE" sz="1400" dirty="0" smtClean="0"/>
              <a:t>vanemaealiste inimeste mobiilsus, vajadused- juurdepääsetavus ühistranspordiga</a:t>
            </a:r>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500958"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Kohaloleku jõud</a:t>
            </a:r>
          </a:p>
          <a:p>
            <a:r>
              <a:rPr lang="et-EE" sz="1800" dirty="0" smtClean="0"/>
              <a:t>Jätkusuutlik ümbruskond koosneb inimestest, kellel on erinevad huvid ja vajadused ning ka erinev majanduslik olukord (aeg, hooldus, oskused, sotsiaalne ja kultuuriline kapital, rahaline olukord)</a:t>
            </a:r>
          </a:p>
          <a:p>
            <a:pPr lvl="1"/>
            <a:r>
              <a:rPr lang="et-EE" sz="1500" dirty="0" smtClean="0"/>
              <a:t>turvaline ja elujõuline naabruskond sõltub inimestest, kes on võimelised ja on nõus panustama aega, energiat ja loovust oma kohalolekusse ja sotsiaalsesse võrgustikku kohapeal </a:t>
            </a:r>
          </a:p>
          <a:p>
            <a:pPr lvl="1"/>
            <a:r>
              <a:rPr lang="et-EE" sz="1500" dirty="0" smtClean="0"/>
              <a:t>sotsiaalne ühtekuuluvus, kogukonnatunde tekitamine (naabrid tunnevad üksteist ja vaatavad üksteise järele)</a:t>
            </a:r>
          </a:p>
          <a:p>
            <a:pPr lvl="1"/>
            <a:r>
              <a:rPr lang="et-EE" sz="1500" dirty="0" smtClean="0"/>
              <a:t>kogukonna elanikkonna mitmekesisus </a:t>
            </a:r>
          </a:p>
          <a:p>
            <a:pPr lvl="1"/>
            <a:r>
              <a:rPr lang="et-EE" sz="1500" dirty="0" smtClean="0"/>
              <a:t>magalate  probleem</a:t>
            </a:r>
          </a:p>
          <a:p>
            <a:pPr lvl="1">
              <a:buNone/>
            </a:pPr>
            <a:endParaRPr lang="et-EE" sz="1400" dirty="0" smtClean="0"/>
          </a:p>
          <a:p>
            <a:pPr>
              <a:buNone/>
            </a:pPr>
            <a:r>
              <a:rPr lang="et-EE" sz="2000" b="1" dirty="0" smtClean="0"/>
              <a:t>Kohaliku tähtsustamine </a:t>
            </a:r>
            <a:r>
              <a:rPr lang="et-EE" sz="1800" dirty="0" smtClean="0"/>
              <a:t>	</a:t>
            </a:r>
          </a:p>
          <a:p>
            <a:r>
              <a:rPr lang="et-EE" sz="1800" dirty="0" smtClean="0"/>
              <a:t>Väikesed perekonnad (üksikvanemaga pered) ja vananev elanikkond tekitab  vajaduse sotsiaalsete võrgustike  ja uut tüüpi sotsiaalse solidaarsuse  järele- vajadus kogukonna toetuse järele</a:t>
            </a:r>
          </a:p>
          <a:p>
            <a:pPr lvl="1">
              <a:buNone/>
            </a:pPr>
            <a:endParaRPr lang="et-EE" sz="1400" dirty="0" smtClean="0"/>
          </a:p>
          <a:p>
            <a:endParaRPr lang="et-EE" sz="1400" b="1" dirty="0" smtClean="0"/>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358082"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17596"/>
          </a:xfrm>
        </p:spPr>
        <p:txBody>
          <a:bodyPr>
            <a:normAutofit fontScale="90000"/>
          </a:bodyPr>
          <a:lstStyle/>
          <a:p>
            <a:r>
              <a:rPr lang="et-EE" sz="2800" b="1" dirty="0" smtClean="0"/>
              <a:t>Linnaplaneerimise ümbermõtestamine- sootundliku linnaplaneerimise põhiprintsiibid</a:t>
            </a:r>
            <a:endParaRPr lang="et-EE" sz="2800" dirty="0"/>
          </a:p>
        </p:txBody>
      </p:sp>
      <p:sp>
        <p:nvSpPr>
          <p:cNvPr id="3" name="Content Placeholder 2"/>
          <p:cNvSpPr>
            <a:spLocks noGrp="1"/>
          </p:cNvSpPr>
          <p:nvPr>
            <p:ph idx="1"/>
          </p:nvPr>
        </p:nvSpPr>
        <p:spPr>
          <a:xfrm>
            <a:off x="457200" y="1428736"/>
            <a:ext cx="8229600" cy="4697427"/>
          </a:xfrm>
        </p:spPr>
        <p:txBody>
          <a:bodyPr>
            <a:normAutofit/>
          </a:bodyPr>
          <a:lstStyle/>
          <a:p>
            <a:pPr>
              <a:buNone/>
            </a:pPr>
            <a:r>
              <a:rPr lang="et-EE" sz="2000" b="1" dirty="0" smtClean="0"/>
              <a:t>Hoolitsus kui kultuuri osa</a:t>
            </a:r>
          </a:p>
          <a:p>
            <a:r>
              <a:rPr lang="et-EE" sz="1800" dirty="0" smtClean="0"/>
              <a:t>Kohalikud naabruskonnad on head lülid informatsiooni, kohaliku kultuuri ja teabe vahendamiseks. Nad saavad luua puhvertsooni paljude tänapäeva ühiskonna probleemide leevendamiseks nagu isoleeritus, võõrandumine jm.</a:t>
            </a:r>
          </a:p>
          <a:p>
            <a:pPr lvl="1"/>
            <a:r>
              <a:rPr lang="et-EE" sz="1400" dirty="0" smtClean="0"/>
              <a:t>Ühised  nn. avalikud eluruumid (puhketoad) elamutes ja elamupiirkondades</a:t>
            </a:r>
          </a:p>
          <a:p>
            <a:pPr>
              <a:buNone/>
            </a:pPr>
            <a:endParaRPr lang="et-EE" sz="1400" dirty="0" smtClean="0"/>
          </a:p>
          <a:p>
            <a:pPr>
              <a:buNone/>
            </a:pPr>
            <a:r>
              <a:rPr lang="et-EE" sz="2000" b="1" dirty="0" smtClean="0"/>
              <a:t>Linnaelanike kaasamine</a:t>
            </a:r>
          </a:p>
          <a:p>
            <a:r>
              <a:rPr lang="et-EE" sz="1800" dirty="0" smtClean="0"/>
              <a:t>Elanike ja kohalike kogukondade tunnustamine võrdväärsete partneritena linnaplaneerimises</a:t>
            </a:r>
          </a:p>
          <a:p>
            <a:pPr lvl="1"/>
            <a:r>
              <a:rPr lang="et-EE" sz="1400" dirty="0" smtClean="0"/>
              <a:t>Kogukondades kogukonnaliikmete initsiatiivil eksperimentaalsete  avalike ruumide loomine  - nn. rohujuuretasandil kogukonda </a:t>
            </a:r>
            <a:r>
              <a:rPr lang="et-EE" sz="1400" dirty="0" smtClean="0"/>
              <a:t>toetavad </a:t>
            </a:r>
            <a:r>
              <a:rPr lang="et-EE" sz="1400" dirty="0" smtClean="0"/>
              <a:t>eneseabi keskused (ema ja laste mängutoad, vanurite </a:t>
            </a:r>
            <a:r>
              <a:rPr lang="et-EE" sz="1400" dirty="0" smtClean="0"/>
              <a:t>päevakeskused </a:t>
            </a:r>
            <a:r>
              <a:rPr lang="et-EE" sz="1400" dirty="0" smtClean="0"/>
              <a:t>vm.)</a:t>
            </a:r>
          </a:p>
          <a:p>
            <a:pPr lvl="1">
              <a:buNone/>
            </a:pPr>
            <a:endParaRPr lang="et-EE" sz="1400" b="1" dirty="0" smtClean="0"/>
          </a:p>
          <a:p>
            <a:pPr>
              <a:buNone/>
            </a:pPr>
            <a:r>
              <a:rPr lang="et-EE" sz="2000" b="1" dirty="0" smtClean="0"/>
              <a:t>Lokaalne majandus</a:t>
            </a:r>
          </a:p>
          <a:p>
            <a:r>
              <a:rPr lang="et-EE" sz="1800" dirty="0" smtClean="0"/>
              <a:t>Võimaluste leidmine kohaliku väikeettevõtluse säilitamiseks</a:t>
            </a:r>
            <a:r>
              <a:rPr lang="et-EE" sz="1800" b="1" dirty="0" smtClean="0"/>
              <a:t> </a:t>
            </a:r>
            <a:r>
              <a:rPr lang="et-EE" sz="1800" dirty="0" smtClean="0"/>
              <a:t>(poed, väikeettevõtted)</a:t>
            </a:r>
          </a:p>
          <a:p>
            <a:endParaRPr lang="et-EE" sz="1400" b="1" dirty="0" smtClean="0"/>
          </a:p>
          <a:p>
            <a:endParaRPr lang="et-EE" sz="1400" dirty="0" smtClean="0"/>
          </a:p>
          <a:p>
            <a:pPr lvl="1"/>
            <a:endParaRPr lang="et-EE" sz="2800" dirty="0"/>
          </a:p>
          <a:p>
            <a:endParaRPr lang="et-EE" sz="2800" dirty="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500958" y="142852"/>
            <a:ext cx="1214446" cy="3361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846158"/>
          </a:xfrm>
        </p:spPr>
        <p:txBody>
          <a:bodyPr>
            <a:noAutofit/>
          </a:bodyPr>
          <a:lstStyle/>
          <a:p>
            <a:r>
              <a:rPr lang="et-EE" sz="2800" b="1" dirty="0" smtClean="0"/>
              <a:t>Sootundliku ruumiplaneerimise näide</a:t>
            </a:r>
            <a:br>
              <a:rPr lang="et-EE" sz="2800" b="1" dirty="0" smtClean="0"/>
            </a:br>
            <a:r>
              <a:rPr lang="et-EE" sz="1400" i="1" dirty="0" smtClean="0"/>
              <a:t>(Allikas: </a:t>
            </a:r>
            <a:r>
              <a:rPr lang="en-US" sz="1400" dirty="0" smtClean="0"/>
              <a:t>Urban Studies, Vol. 42, No. 4, 719–749, April 2005</a:t>
            </a:r>
            <a:r>
              <a:rPr lang="et-EE" sz="1400" dirty="0" smtClean="0"/>
              <a:t>)</a:t>
            </a:r>
            <a:endParaRPr lang="et-EE" sz="1400" i="1" dirty="0"/>
          </a:p>
        </p:txBody>
      </p:sp>
      <p:sp>
        <p:nvSpPr>
          <p:cNvPr id="3" name="Content Placeholder 2"/>
          <p:cNvSpPr>
            <a:spLocks noGrp="1"/>
          </p:cNvSpPr>
          <p:nvPr>
            <p:ph idx="1"/>
          </p:nvPr>
        </p:nvSpPr>
        <p:spPr/>
        <p:txBody>
          <a:bodyPr>
            <a:normAutofit fontScale="92500" lnSpcReduction="10000"/>
          </a:bodyPr>
          <a:lstStyle/>
          <a:p>
            <a:pPr>
              <a:buNone/>
            </a:pPr>
            <a:r>
              <a:rPr lang="et-EE" sz="2400" dirty="0" smtClean="0"/>
              <a:t>Planeerimise </a:t>
            </a:r>
            <a:r>
              <a:rPr lang="et-EE" sz="2400" dirty="0" smtClean="0"/>
              <a:t>ülesanne</a:t>
            </a:r>
            <a:endParaRPr lang="et-EE" sz="2400" dirty="0" smtClean="0"/>
          </a:p>
          <a:p>
            <a:pPr lvl="1"/>
            <a:r>
              <a:rPr lang="et-EE" sz="1900" i="1" dirty="0" smtClean="0"/>
              <a:t>Muuta kesklinna osa jalakäijate </a:t>
            </a:r>
            <a:r>
              <a:rPr lang="et-EE" sz="1900" i="1" dirty="0" smtClean="0"/>
              <a:t>alaks</a:t>
            </a:r>
          </a:p>
          <a:p>
            <a:pPr>
              <a:buNone/>
            </a:pPr>
            <a:r>
              <a:rPr lang="et-EE" sz="2400" dirty="0" smtClean="0"/>
              <a:t>Planeerimise protsess</a:t>
            </a:r>
            <a:endParaRPr lang="et-EE" sz="2400" dirty="0" smtClean="0"/>
          </a:p>
          <a:p>
            <a:r>
              <a:rPr lang="et-EE" sz="2400" dirty="0" smtClean="0"/>
              <a:t>Soopõhiste andmete kogumine</a:t>
            </a:r>
            <a:endParaRPr lang="et-EE" sz="2400" dirty="0" smtClean="0"/>
          </a:p>
          <a:p>
            <a:pPr lvl="1"/>
            <a:r>
              <a:rPr lang="et-EE" sz="1900" i="1" dirty="0" smtClean="0"/>
              <a:t>analüüsiti </a:t>
            </a:r>
            <a:r>
              <a:rPr lang="et-EE" sz="1900" i="1" dirty="0" smtClean="0"/>
              <a:t>jalakäijate </a:t>
            </a:r>
            <a:r>
              <a:rPr lang="et-EE" sz="1900" i="1" dirty="0" smtClean="0"/>
              <a:t>struktuuri, tänavakuritegude esinemissagedust, jalakäijate </a:t>
            </a:r>
            <a:r>
              <a:rPr lang="et-EE" sz="1900" i="1" dirty="0" smtClean="0"/>
              <a:t>ala kasutussagedust  ja põhjuseid 24 tunni lõikes</a:t>
            </a:r>
          </a:p>
          <a:p>
            <a:r>
              <a:rPr lang="et-EE" sz="2400" dirty="0" smtClean="0"/>
              <a:t>Tagasiside kogumine </a:t>
            </a:r>
            <a:r>
              <a:rPr lang="et-EE" sz="2400" dirty="0" smtClean="0"/>
              <a:t>linnaelanikelt</a:t>
            </a:r>
          </a:p>
          <a:p>
            <a:pPr lvl="1"/>
            <a:r>
              <a:rPr lang="et-EE" sz="2000" i="1" dirty="0" smtClean="0"/>
              <a:t>küsitleti kohalikke elanikke </a:t>
            </a:r>
            <a:r>
              <a:rPr lang="et-EE" sz="2000" i="1" dirty="0" smtClean="0"/>
              <a:t>(elanikud, ostjad, töötajad</a:t>
            </a:r>
            <a:r>
              <a:rPr lang="et-EE" sz="2000" i="1" dirty="0" smtClean="0"/>
              <a:t>) ja uuriti nende vajadusi</a:t>
            </a:r>
            <a:endParaRPr lang="et-EE" sz="2000" i="1" dirty="0" smtClean="0"/>
          </a:p>
          <a:p>
            <a:pPr lvl="1"/>
            <a:r>
              <a:rPr lang="et-EE" sz="2000" i="1" dirty="0" smtClean="0"/>
              <a:t>Konsulteerititi </a:t>
            </a:r>
            <a:r>
              <a:rPr lang="et-EE" sz="2000" i="1" dirty="0" smtClean="0"/>
              <a:t>ekspertidega</a:t>
            </a:r>
          </a:p>
          <a:p>
            <a:r>
              <a:rPr lang="et-EE" sz="2400" dirty="0" smtClean="0"/>
              <a:t>Kavandatava planeeringu soopõhise mõju analüüs</a:t>
            </a:r>
            <a:endParaRPr lang="et-EE" sz="2400" dirty="0" smtClean="0"/>
          </a:p>
          <a:p>
            <a:pPr lvl="1">
              <a:buNone/>
            </a:pPr>
            <a:r>
              <a:rPr lang="et-EE" sz="1900" i="1" dirty="0" smtClean="0"/>
              <a:t>	Analüüsi tulemusena leiti, et raskeneb juurdepääs piirkonnale</a:t>
            </a:r>
            <a:r>
              <a:rPr lang="et-EE" sz="1900" i="1" dirty="0" smtClean="0"/>
              <a:t>, </a:t>
            </a:r>
            <a:r>
              <a:rPr lang="et-EE" sz="1900" i="1" dirty="0" smtClean="0"/>
              <a:t>väheneb piirkonna turvalisus, bussipeatused jäävad kaugemale ja  puuetega inimestel muutub juurdepääs piirkonnale keerulisemaks</a:t>
            </a:r>
            <a:endParaRPr lang="et-EE" sz="1900" i="1" dirty="0" smtClean="0"/>
          </a:p>
        </p:txBody>
      </p:sp>
      <p:pic>
        <p:nvPicPr>
          <p:cNvPr id="4" name="Pilt 4"/>
          <p:cNvPicPr>
            <a:picLocks noChangeAspect="1" noChangeArrowheads="1"/>
          </p:cNvPicPr>
          <p:nvPr/>
        </p:nvPicPr>
        <p:blipFill>
          <a:blip r:embed="rId2" cstate="print"/>
          <a:srcRect/>
          <a:stretch>
            <a:fillRect/>
          </a:stretch>
        </p:blipFill>
        <p:spPr bwMode="auto">
          <a:xfrm>
            <a:off x="714349" y="142853"/>
            <a:ext cx="1857387" cy="444406"/>
          </a:xfrm>
          <a:prstGeom prst="rect">
            <a:avLst/>
          </a:prstGeom>
          <a:noFill/>
          <a:ln w="9525">
            <a:noFill/>
            <a:miter lim="800000"/>
            <a:headEnd/>
            <a:tailEnd/>
          </a:ln>
        </p:spPr>
      </p:pic>
      <p:pic>
        <p:nvPicPr>
          <p:cNvPr id="5" name="Picture 1" descr="ENUT_logo.png"/>
          <p:cNvPicPr>
            <a:picLocks noChangeAspect="1" noChangeArrowheads="1"/>
          </p:cNvPicPr>
          <p:nvPr/>
        </p:nvPicPr>
        <p:blipFill>
          <a:blip r:embed="rId3" cstate="print"/>
          <a:srcRect/>
          <a:stretch>
            <a:fillRect/>
          </a:stretch>
        </p:blipFill>
        <p:spPr bwMode="auto">
          <a:xfrm>
            <a:off x="7286644" y="142852"/>
            <a:ext cx="1290494" cy="35719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1660</TotalTime>
  <Words>542</Words>
  <Application>Microsoft Office PowerPoint</Application>
  <PresentationFormat>On-screen Show (4:3)</PresentationFormat>
  <Paragraphs>132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Office'i kujundus</vt:lpstr>
      <vt:lpstr> Sootundlik linnaplaneerimise  protsess  Liivi Pehk, 26.02.2010  </vt:lpstr>
      <vt:lpstr>Ruumiplaneerimine ja soolistatud ruum</vt:lpstr>
      <vt:lpstr>Ruumi planeerimine ja sooline tasakaal</vt:lpstr>
      <vt:lpstr>Soolised erinevused ajalis-ruumilises käitumises</vt:lpstr>
      <vt:lpstr> Soolised erinevused ajalis-ruumilises käitumises </vt:lpstr>
      <vt:lpstr>Linnaplaneerimise ümbermõtestamine- sootundliku linnaplaneerimise põhiprintsiibid</vt:lpstr>
      <vt:lpstr>Linnaplaneerimise ümbermõtestamine- sootundliku linnaplaneerimise põhiprintsiibid</vt:lpstr>
      <vt:lpstr>Linnaplaneerimise ümbermõtestamine- sootundliku linnaplaneerimise põhiprintsiibid</vt:lpstr>
      <vt:lpstr>Sootundliku ruumiplaneerimise näide (Allikas: Urban Studies, Vol. 42, No. 4, 719–749, April 2005)</vt:lpstr>
      <vt:lpstr>Sootundliku ruumiplaneerimise näide</vt:lpstr>
      <vt:lpstr> Head sootundlikku linnaplaneerimist!  </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Your User Name</cp:lastModifiedBy>
  <cp:revision>309</cp:revision>
  <dcterms:created xsi:type="dcterms:W3CDTF">2009-10-07T13:22:41Z</dcterms:created>
  <dcterms:modified xsi:type="dcterms:W3CDTF">2010-03-11T08:30:08Z</dcterms:modified>
</cp:coreProperties>
</file>